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2.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4.xml" ContentType="application/vnd.openxmlformats-officedocument.drawingml.chart+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5.xml" ContentType="application/vnd.openxmlformats-officedocument.drawingml.chart+xml"/>
  <Override PartName="/ppt/charts/style2.xml" ContentType="application/vnd.ms-office.chartstyle+xml"/>
  <Override PartName="/ppt/charts/colors2.xml" ContentType="application/vnd.ms-office.chartcolorstyle+xml"/>
  <Override PartName="/ppt/charts/chart6.xml" ContentType="application/vnd.openxmlformats-officedocument.drawingml.chart+xml"/>
  <Override PartName="/ppt/charts/style3.xml" ContentType="application/vnd.ms-office.chartstyle+xml"/>
  <Override PartName="/ppt/charts/colors3.xml" ContentType="application/vnd.ms-office.chartcolorstyle+xml"/>
  <Override PartName="/ppt/charts/chart7.xml" ContentType="application/vnd.openxmlformats-officedocument.drawingml.chart+xml"/>
  <Override PartName="/ppt/charts/style4.xml" ContentType="application/vnd.ms-office.chartstyle+xml"/>
  <Override PartName="/ppt/charts/colors4.xml" ContentType="application/vnd.ms-office.chartcolorstyle+xml"/>
  <Override PartName="/ppt/charts/chart8.xml" ContentType="application/vnd.openxmlformats-officedocument.drawingml.chart+xml"/>
  <Override PartName="/ppt/charts/style5.xml" ContentType="application/vnd.ms-office.chartstyle+xml"/>
  <Override PartName="/ppt/charts/colors5.xml" ContentType="application/vnd.ms-office.chartcolorstyle+xml"/>
  <Override PartName="/ppt/charts/chart9.xml" ContentType="application/vnd.openxmlformats-officedocument.drawingml.chart+xml"/>
  <Override PartName="/ppt/charts/style6.xml" ContentType="application/vnd.ms-office.chartstyle+xml"/>
  <Override PartName="/ppt/charts/colors6.xml" ContentType="application/vnd.ms-office.chartcolorstyle+xml"/>
  <Override PartName="/ppt/charts/chart10.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1.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60" r:id="rId2"/>
  </p:sldMasterIdLst>
  <p:notesMasterIdLst>
    <p:notesMasterId r:id="rId52"/>
  </p:notesMasterIdLst>
  <p:handoutMasterIdLst>
    <p:handoutMasterId r:id="rId53"/>
  </p:handoutMasterIdLst>
  <p:sldIdLst>
    <p:sldId id="256" r:id="rId3"/>
    <p:sldId id="257" r:id="rId4"/>
    <p:sldId id="276" r:id="rId5"/>
    <p:sldId id="464" r:id="rId6"/>
    <p:sldId id="624" r:id="rId7"/>
    <p:sldId id="395" r:id="rId8"/>
    <p:sldId id="409" r:id="rId9"/>
    <p:sldId id="525" r:id="rId10"/>
    <p:sldId id="524" r:id="rId11"/>
    <p:sldId id="500" r:id="rId12"/>
    <p:sldId id="399" r:id="rId13"/>
    <p:sldId id="501" r:id="rId14"/>
    <p:sldId id="413" r:id="rId15"/>
    <p:sldId id="494" r:id="rId16"/>
    <p:sldId id="361" r:id="rId17"/>
    <p:sldId id="364" r:id="rId18"/>
    <p:sldId id="330" r:id="rId19"/>
    <p:sldId id="340" r:id="rId20"/>
    <p:sldId id="532" r:id="rId21"/>
    <p:sldId id="531" r:id="rId22"/>
    <p:sldId id="510" r:id="rId23"/>
    <p:sldId id="528" r:id="rId24"/>
    <p:sldId id="503" r:id="rId25"/>
    <p:sldId id="486" r:id="rId26"/>
    <p:sldId id="502" r:id="rId27"/>
    <p:sldId id="504" r:id="rId28"/>
    <p:sldId id="481" r:id="rId29"/>
    <p:sldId id="522" r:id="rId30"/>
    <p:sldId id="521" r:id="rId31"/>
    <p:sldId id="520" r:id="rId32"/>
    <p:sldId id="523" r:id="rId33"/>
    <p:sldId id="511" r:id="rId34"/>
    <p:sldId id="526" r:id="rId35"/>
    <p:sldId id="517" r:id="rId36"/>
    <p:sldId id="519" r:id="rId37"/>
    <p:sldId id="506" r:id="rId38"/>
    <p:sldId id="518" r:id="rId39"/>
    <p:sldId id="415" r:id="rId40"/>
    <p:sldId id="476" r:id="rId41"/>
    <p:sldId id="477" r:id="rId42"/>
    <p:sldId id="516" r:id="rId43"/>
    <p:sldId id="533" r:id="rId44"/>
    <p:sldId id="416" r:id="rId45"/>
    <p:sldId id="527" r:id="rId46"/>
    <p:sldId id="534" r:id="rId47"/>
    <p:sldId id="529" r:id="rId48"/>
    <p:sldId id="530" r:id="rId49"/>
    <p:sldId id="420" r:id="rId50"/>
    <p:sldId id="289"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875" autoAdjust="0"/>
    <p:restoredTop sz="94660"/>
  </p:normalViewPr>
  <p:slideViewPr>
    <p:cSldViewPr snapToGrid="0">
      <p:cViewPr varScale="1">
        <p:scale>
          <a:sx n="128" d="100"/>
          <a:sy n="128" d="100"/>
        </p:scale>
        <p:origin x="840" y="176"/>
      </p:cViewPr>
      <p:guideLst/>
    </p:cSldViewPr>
  </p:slideViewPr>
  <p:notesTextViewPr>
    <p:cViewPr>
      <p:scale>
        <a:sx n="1" d="1"/>
        <a:sy n="1" d="1"/>
      </p:scale>
      <p:origin x="0" y="0"/>
    </p:cViewPr>
  </p:notesTextViewPr>
  <p:sorterViewPr>
    <p:cViewPr>
      <p:scale>
        <a:sx n="116" d="100"/>
        <a:sy n="11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handoutMaster" Target="handoutMasters/handoutMaster1.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tableStyles" Target="tableStyle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7.xml"/><Relationship Id="rId1" Type="http://schemas.microsoft.com/office/2011/relationships/chartStyle" Target="style7.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8.xml"/><Relationship Id="rId1" Type="http://schemas.microsoft.com/office/2011/relationships/chartStyle" Target="style8.xm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1.xml"/><Relationship Id="rId1" Type="http://schemas.microsoft.com/office/2011/relationships/chartStyle" Target="style1.xml"/></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2.xml"/><Relationship Id="rId1" Type="http://schemas.microsoft.com/office/2011/relationships/chartStyle" Target="style2.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3.xml"/><Relationship Id="rId1" Type="http://schemas.microsoft.com/office/2011/relationships/chartStyle" Target="style3.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4.xml"/><Relationship Id="rId1" Type="http://schemas.microsoft.com/office/2011/relationships/chartStyle" Target="style4.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5.xml"/><Relationship Id="rId1" Type="http://schemas.microsoft.com/office/2011/relationships/chartStyle" Target="style5.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2131087780694093E-2"/>
          <c:y val="4.48613919291872E-2"/>
          <c:w val="0.88012540099154302"/>
          <c:h val="0.84317326500459699"/>
        </c:manualLayout>
      </c:layout>
      <c:barChart>
        <c:barDir val="col"/>
        <c:grouping val="clustered"/>
        <c:varyColors val="0"/>
        <c:ser>
          <c:idx val="0"/>
          <c:order val="0"/>
          <c:tx>
            <c:strRef>
              <c:f>Sheet1!$B$1</c:f>
              <c:strCache>
                <c:ptCount val="1"/>
                <c:pt idx="0">
                  <c:v>Number of Hospices</c:v>
                </c:pt>
              </c:strCache>
            </c:strRef>
          </c:tx>
          <c:invertIfNegative val="0"/>
          <c:dLbls>
            <c:dLbl>
              <c:idx val="0"/>
              <c:tx>
                <c:rich>
                  <a:bodyPr/>
                  <a:lstStyle/>
                  <a:p>
                    <a:r>
                      <a:rPr lang="en-US" sz="1400" dirty="0"/>
                      <a:t>2.880</a:t>
                    </a:r>
                    <a:endParaRPr lang="en-US" dirty="0"/>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E22-7745-A6E8-473BC0D343DD}"/>
                </c:ext>
              </c:extLst>
            </c:dLbl>
            <c:spPr>
              <a:noFill/>
              <a:ln>
                <a:noFill/>
              </a:ln>
              <a:effectLst/>
            </c:spPr>
            <c:txPr>
              <a:bodyPr/>
              <a:lstStyle/>
              <a:p>
                <a:pPr>
                  <a:defRPr sz="1400"/>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Sheet1!$A$2:$A$14</c:f>
              <c:numCache>
                <c:formatCode>General</c:formatCode>
                <c:ptCount val="13"/>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numCache>
            </c:numRef>
          </c:cat>
          <c:val>
            <c:numRef>
              <c:f>Sheet1!$B$2:$B$14</c:f>
              <c:numCache>
                <c:formatCode>_(* #,##0_);_(* \(#,##0\);_(* "-"??_);_(@_)</c:formatCode>
                <c:ptCount val="13"/>
                <c:pt idx="0">
                  <c:v>2880</c:v>
                </c:pt>
                <c:pt idx="1">
                  <c:v>3045</c:v>
                </c:pt>
                <c:pt idx="2">
                  <c:v>3250</c:v>
                </c:pt>
                <c:pt idx="3">
                  <c:v>3249</c:v>
                </c:pt>
                <c:pt idx="4">
                  <c:v>3386</c:v>
                </c:pt>
                <c:pt idx="5">
                  <c:v>3497</c:v>
                </c:pt>
                <c:pt idx="6">
                  <c:v>3584</c:v>
                </c:pt>
                <c:pt idx="7">
                  <c:v>3728</c:v>
                </c:pt>
                <c:pt idx="8">
                  <c:v>3926</c:v>
                </c:pt>
                <c:pt idx="9">
                  <c:v>4044</c:v>
                </c:pt>
                <c:pt idx="10">
                  <c:v>4199</c:v>
                </c:pt>
                <c:pt idx="11">
                  <c:v>4382</c:v>
                </c:pt>
                <c:pt idx="12">
                  <c:v>4488</c:v>
                </c:pt>
              </c:numCache>
            </c:numRef>
          </c:val>
          <c:extLst>
            <c:ext xmlns:c16="http://schemas.microsoft.com/office/drawing/2014/chart" uri="{C3380CC4-5D6E-409C-BE32-E72D297353CC}">
              <c16:uniqueId val="{00000001-4E22-7745-A6E8-473BC0D343DD}"/>
            </c:ext>
          </c:extLst>
        </c:ser>
        <c:dLbls>
          <c:dLblPos val="outEnd"/>
          <c:showLegendKey val="0"/>
          <c:showVal val="1"/>
          <c:showCatName val="0"/>
          <c:showSerName val="0"/>
          <c:showPercent val="0"/>
          <c:showBubbleSize val="0"/>
        </c:dLbls>
        <c:gapWidth val="150"/>
        <c:axId val="-973113392"/>
        <c:axId val="-973898736"/>
      </c:barChart>
      <c:catAx>
        <c:axId val="-973113392"/>
        <c:scaling>
          <c:orientation val="minMax"/>
        </c:scaling>
        <c:delete val="0"/>
        <c:axPos val="b"/>
        <c:numFmt formatCode="General" sourceLinked="1"/>
        <c:majorTickMark val="out"/>
        <c:minorTickMark val="none"/>
        <c:tickLblPos val="nextTo"/>
        <c:crossAx val="-973898736"/>
        <c:crosses val="autoZero"/>
        <c:auto val="1"/>
        <c:lblAlgn val="ctr"/>
        <c:lblOffset val="100"/>
        <c:noMultiLvlLbl val="0"/>
      </c:catAx>
      <c:valAx>
        <c:axId val="-973898736"/>
        <c:scaling>
          <c:orientation val="minMax"/>
        </c:scaling>
        <c:delete val="0"/>
        <c:axPos val="l"/>
        <c:majorGridlines>
          <c:spPr>
            <a:ln>
              <a:noFill/>
            </a:ln>
          </c:spPr>
        </c:majorGridlines>
        <c:numFmt formatCode="_(* #,##0_);_(* \(#,##0\);_(* &quot;-&quot;??_);_(@_)" sourceLinked="1"/>
        <c:majorTickMark val="out"/>
        <c:minorTickMark val="none"/>
        <c:tickLblPos val="nextTo"/>
        <c:txPr>
          <a:bodyPr/>
          <a:lstStyle/>
          <a:p>
            <a:pPr>
              <a:defRPr sz="1200" baseline="0"/>
            </a:pPr>
            <a:endParaRPr lang="en-US"/>
          </a:p>
        </c:txPr>
        <c:crossAx val="-973113392"/>
        <c:crosses val="autoZero"/>
        <c:crossBetween val="between"/>
      </c:valAx>
    </c:plotArea>
    <c:plotVisOnly val="1"/>
    <c:dispBlanksAs val="gap"/>
    <c:showDLblsOverMax val="0"/>
  </c:chart>
  <c:txPr>
    <a:bodyPr/>
    <a:lstStyle/>
    <a:p>
      <a:pPr>
        <a:defRPr sz="1800"/>
      </a:pPr>
      <a:endParaRPr lang="en-US"/>
    </a:p>
  </c:txPr>
  <c:externalData r:id="rId1">
    <c:autoUpdate val="0"/>
  </c:externalData>
  <c:userShapes r:id="rId2"/>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Hospital Preparation for Care Bundles</a:t>
            </a:r>
            <a:br>
              <a:rPr lang="en-US" dirty="0"/>
            </a:br>
            <a:r>
              <a:rPr lang="en-US" dirty="0"/>
              <a:t>“Which of the following has your organization undertaken?”</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446398002333042"/>
          <c:y val="0.212108008837014"/>
          <c:w val="0.52115983765918095"/>
          <c:h val="0.68674047931898696"/>
        </c:manualLayout>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Conducted market assessment</c:v>
                </c:pt>
                <c:pt idx="1">
                  <c:v>Identified first-choice provider partners for collaboration</c:v>
                </c:pt>
              </c:strCache>
            </c:strRef>
          </c:cat>
          <c:val>
            <c:numRef>
              <c:f>Sheet1!$B$2:$B$3</c:f>
              <c:numCache>
                <c:formatCode>0%</c:formatCode>
                <c:ptCount val="2"/>
                <c:pt idx="0">
                  <c:v>0.2</c:v>
                </c:pt>
                <c:pt idx="1">
                  <c:v>0.34</c:v>
                </c:pt>
              </c:numCache>
            </c:numRef>
          </c:val>
          <c:extLst>
            <c:ext xmlns:c16="http://schemas.microsoft.com/office/drawing/2014/chart" uri="{C3380CC4-5D6E-409C-BE32-E72D297353CC}">
              <c16:uniqueId val="{00000000-512E-3343-86B6-14DE69B1C012}"/>
            </c:ext>
          </c:extLst>
        </c:ser>
        <c:dLbls>
          <c:showLegendKey val="0"/>
          <c:showVal val="0"/>
          <c:showCatName val="0"/>
          <c:showSerName val="0"/>
          <c:showPercent val="0"/>
          <c:showBubbleSize val="0"/>
        </c:dLbls>
        <c:gapWidth val="182"/>
        <c:axId val="1078348096"/>
        <c:axId val="1078352880"/>
      </c:barChart>
      <c:catAx>
        <c:axId val="10783480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78352880"/>
        <c:crosses val="autoZero"/>
        <c:auto val="1"/>
        <c:lblAlgn val="ctr"/>
        <c:lblOffset val="100"/>
        <c:noMultiLvlLbl val="0"/>
      </c:catAx>
      <c:valAx>
        <c:axId val="1078352880"/>
        <c:scaling>
          <c:orientation val="minMax"/>
          <c:max val="1"/>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7834809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2018 Participants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cat>
            <c:strRef>
              <c:f>Sheet1!$A$2:$A$8</c:f>
              <c:strCache>
                <c:ptCount val="7"/>
                <c:pt idx="0">
                  <c:v>MSSP ACOs</c:v>
                </c:pt>
                <c:pt idx="1">
                  <c:v>Next Generation ACO</c:v>
                </c:pt>
                <c:pt idx="2">
                  <c:v>Oncology Care Model</c:v>
                </c:pt>
                <c:pt idx="3">
                  <c:v>ESRD Care Model</c:v>
                </c:pt>
                <c:pt idx="4">
                  <c:v>Comp. Care for Joint Replacement</c:v>
                </c:pt>
                <c:pt idx="5">
                  <c:v>BPCI (Bundled Payments)</c:v>
                </c:pt>
                <c:pt idx="6">
                  <c:v>Comp. Primary Care Plus (Medical Home)</c:v>
                </c:pt>
              </c:strCache>
            </c:strRef>
          </c:cat>
          <c:val>
            <c:numRef>
              <c:f>Sheet1!$B$2:$B$8</c:f>
              <c:numCache>
                <c:formatCode>General</c:formatCode>
                <c:ptCount val="7"/>
              </c:numCache>
            </c:numRef>
          </c:val>
          <c:extLst>
            <c:ext xmlns:c16="http://schemas.microsoft.com/office/drawing/2014/chart" uri="{C3380CC4-5D6E-409C-BE32-E72D297353CC}">
              <c16:uniqueId val="{00000000-A762-3043-895E-42F541F3A218}"/>
            </c:ext>
          </c:extLst>
        </c:ser>
        <c:ser>
          <c:idx val="1"/>
          <c:order val="1"/>
          <c:tx>
            <c:strRef>
              <c:f>Sheet1!$C$1</c:f>
              <c:strCache>
                <c:ptCount val="1"/>
                <c:pt idx="0">
                  <c:v>Series 2</c:v>
                </c:pt>
              </c:strCache>
            </c:strRef>
          </c:tx>
          <c:spPr>
            <a:solidFill>
              <a:schemeClr val="accent2"/>
            </a:solidFill>
            <a:ln>
              <a:noFill/>
            </a:ln>
            <a:effectLst/>
          </c:spPr>
          <c:invertIfNegative val="0"/>
          <c:cat>
            <c:strRef>
              <c:f>Sheet1!$A$2:$A$8</c:f>
              <c:strCache>
                <c:ptCount val="7"/>
                <c:pt idx="0">
                  <c:v>MSSP ACOs</c:v>
                </c:pt>
                <c:pt idx="1">
                  <c:v>Next Generation ACO</c:v>
                </c:pt>
                <c:pt idx="2">
                  <c:v>Oncology Care Model</c:v>
                </c:pt>
                <c:pt idx="3">
                  <c:v>ESRD Care Model</c:v>
                </c:pt>
                <c:pt idx="4">
                  <c:v>Comp. Care for Joint Replacement</c:v>
                </c:pt>
                <c:pt idx="5">
                  <c:v>BPCI (Bundled Payments)</c:v>
                </c:pt>
                <c:pt idx="6">
                  <c:v>Comp. Primary Care Plus (Medical Home)</c:v>
                </c:pt>
              </c:strCache>
            </c:strRef>
          </c:cat>
          <c:val>
            <c:numRef>
              <c:f>Sheet1!$C$2:$C$8</c:f>
              <c:numCache>
                <c:formatCode>General</c:formatCode>
                <c:ptCount val="7"/>
              </c:numCache>
            </c:numRef>
          </c:val>
          <c:extLst>
            <c:ext xmlns:c16="http://schemas.microsoft.com/office/drawing/2014/chart" uri="{C3380CC4-5D6E-409C-BE32-E72D297353CC}">
              <c16:uniqueId val="{00000001-A762-3043-895E-42F541F3A218}"/>
            </c:ext>
          </c:extLst>
        </c:ser>
        <c:ser>
          <c:idx val="2"/>
          <c:order val="2"/>
          <c:tx>
            <c:strRef>
              <c:f>Sheet1!$D$1</c:f>
              <c:strCache>
                <c:ptCount val="1"/>
                <c:pt idx="0">
                  <c:v>2018</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MSSP ACOs</c:v>
                </c:pt>
                <c:pt idx="1">
                  <c:v>Next Generation ACO</c:v>
                </c:pt>
                <c:pt idx="2">
                  <c:v>Oncology Care Model</c:v>
                </c:pt>
                <c:pt idx="3">
                  <c:v>ESRD Care Model</c:v>
                </c:pt>
                <c:pt idx="4">
                  <c:v>Comp. Care for Joint Replacement</c:v>
                </c:pt>
                <c:pt idx="5">
                  <c:v>BPCI (Bundled Payments)</c:v>
                </c:pt>
                <c:pt idx="6">
                  <c:v>Comp. Primary Care Plus (Medical Home)</c:v>
                </c:pt>
              </c:strCache>
            </c:strRef>
          </c:cat>
          <c:val>
            <c:numRef>
              <c:f>Sheet1!$D$2:$D$8</c:f>
              <c:numCache>
                <c:formatCode>General</c:formatCode>
                <c:ptCount val="7"/>
                <c:pt idx="0">
                  <c:v>561</c:v>
                </c:pt>
                <c:pt idx="1">
                  <c:v>51</c:v>
                </c:pt>
                <c:pt idx="2">
                  <c:v>184</c:v>
                </c:pt>
                <c:pt idx="3">
                  <c:v>37</c:v>
                </c:pt>
                <c:pt idx="4">
                  <c:v>465</c:v>
                </c:pt>
                <c:pt idx="5" formatCode="#,##0">
                  <c:v>1100</c:v>
                </c:pt>
                <c:pt idx="6" formatCode="#,##0">
                  <c:v>2965</c:v>
                </c:pt>
              </c:numCache>
            </c:numRef>
          </c:val>
          <c:extLst>
            <c:ext xmlns:c16="http://schemas.microsoft.com/office/drawing/2014/chart" uri="{C3380CC4-5D6E-409C-BE32-E72D297353CC}">
              <c16:uniqueId val="{00000002-A762-3043-895E-42F541F3A218}"/>
            </c:ext>
          </c:extLst>
        </c:ser>
        <c:dLbls>
          <c:showLegendKey val="0"/>
          <c:showVal val="0"/>
          <c:showCatName val="0"/>
          <c:showSerName val="0"/>
          <c:showPercent val="0"/>
          <c:showBubbleSize val="0"/>
        </c:dLbls>
        <c:gapWidth val="182"/>
        <c:axId val="1101382992"/>
        <c:axId val="1101384672"/>
      </c:barChart>
      <c:catAx>
        <c:axId val="110138299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01384672"/>
        <c:crosses val="autoZero"/>
        <c:auto val="1"/>
        <c:lblAlgn val="ctr"/>
        <c:lblOffset val="100"/>
        <c:noMultiLvlLbl val="0"/>
      </c:catAx>
      <c:valAx>
        <c:axId val="1101384672"/>
        <c:scaling>
          <c:orientation val="minMax"/>
          <c:max val="3200"/>
          <c:min val="0"/>
        </c:scaling>
        <c:delete val="0"/>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0138299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en-US"/>
              <a:t>Unique Medicare Hospice Patients per Calendar Year</a:t>
            </a:r>
          </a:p>
        </c:rich>
      </c:tx>
      <c:layout>
        <c:manualLayout>
          <c:xMode val="edge"/>
          <c:yMode val="edge"/>
          <c:x val="0.22536259356469299"/>
          <c:y val="3.6478424591628297E-2"/>
        </c:manualLayout>
      </c:layout>
      <c:overlay val="0"/>
    </c:title>
    <c:autoTitleDeleted val="0"/>
    <c:plotArea>
      <c:layout>
        <c:manualLayout>
          <c:layoutTarget val="inner"/>
          <c:xMode val="edge"/>
          <c:yMode val="edge"/>
          <c:x val="0.10609108534799985"/>
          <c:y val="0.17847514522129682"/>
          <c:w val="0.847480801010985"/>
          <c:h val="0.74601935543883102"/>
        </c:manualLayout>
      </c:layout>
      <c:lineChart>
        <c:grouping val="standard"/>
        <c:varyColors val="0"/>
        <c:ser>
          <c:idx val="0"/>
          <c:order val="0"/>
          <c:tx>
            <c:strRef>
              <c:f>Sheet1!$B$1</c:f>
              <c:strCache>
                <c:ptCount val="1"/>
                <c:pt idx="0">
                  <c:v>Medicare Hospice Patients</c:v>
                </c:pt>
              </c:strCache>
            </c:strRef>
          </c:tx>
          <c:marker>
            <c:symbol val="none"/>
          </c:marker>
          <c:dLbls>
            <c:spPr>
              <a:noFill/>
              <a:ln>
                <a:noFill/>
              </a:ln>
              <a:effectLst/>
            </c:spPr>
            <c:txPr>
              <a:bodyPr rot="0"/>
              <a:lstStyle/>
              <a:p>
                <a:pPr>
                  <a:defRPr sz="800"/>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f>Sheet1!$A$2:$A$14</c:f>
              <c:numCache>
                <c:formatCode>General</c:formatCode>
                <c:ptCount val="13"/>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numCache>
            </c:numRef>
          </c:cat>
          <c:val>
            <c:numRef>
              <c:f>Sheet1!$B$2:$B$14</c:f>
              <c:numCache>
                <c:formatCode>#,##0</c:formatCode>
                <c:ptCount val="13"/>
                <c:pt idx="0">
                  <c:v>870825</c:v>
                </c:pt>
                <c:pt idx="1">
                  <c:v>934530</c:v>
                </c:pt>
                <c:pt idx="2">
                  <c:v>996950</c:v>
                </c:pt>
                <c:pt idx="3">
                  <c:v>1051574</c:v>
                </c:pt>
                <c:pt idx="4">
                  <c:v>1090824</c:v>
                </c:pt>
                <c:pt idx="5">
                  <c:v>1159986</c:v>
                </c:pt>
                <c:pt idx="6">
                  <c:v>1219839</c:v>
                </c:pt>
                <c:pt idx="7">
                  <c:v>1273733</c:v>
                </c:pt>
                <c:pt idx="8">
                  <c:v>1315490</c:v>
                </c:pt>
                <c:pt idx="9">
                  <c:v>1314819</c:v>
                </c:pt>
                <c:pt idx="10">
                  <c:v>1381000</c:v>
                </c:pt>
                <c:pt idx="11">
                  <c:v>1427000</c:v>
                </c:pt>
                <c:pt idx="12">
                  <c:v>1492000</c:v>
                </c:pt>
              </c:numCache>
            </c:numRef>
          </c:val>
          <c:smooth val="0"/>
          <c:extLst>
            <c:ext xmlns:c16="http://schemas.microsoft.com/office/drawing/2014/chart" uri="{C3380CC4-5D6E-409C-BE32-E72D297353CC}">
              <c16:uniqueId val="{00000000-1A80-9C4A-8D11-294C25FAAB21}"/>
            </c:ext>
          </c:extLst>
        </c:ser>
        <c:dLbls>
          <c:showLegendKey val="0"/>
          <c:showVal val="0"/>
          <c:showCatName val="0"/>
          <c:showSerName val="0"/>
          <c:showPercent val="0"/>
          <c:showBubbleSize val="0"/>
        </c:dLbls>
        <c:smooth val="0"/>
        <c:axId val="-974028496"/>
        <c:axId val="-974064896"/>
      </c:lineChart>
      <c:catAx>
        <c:axId val="-974028496"/>
        <c:scaling>
          <c:orientation val="minMax"/>
        </c:scaling>
        <c:delete val="0"/>
        <c:axPos val="b"/>
        <c:numFmt formatCode="General" sourceLinked="1"/>
        <c:majorTickMark val="out"/>
        <c:minorTickMark val="none"/>
        <c:tickLblPos val="nextTo"/>
        <c:crossAx val="-974064896"/>
        <c:crosses val="autoZero"/>
        <c:auto val="1"/>
        <c:lblAlgn val="ctr"/>
        <c:lblOffset val="100"/>
        <c:noMultiLvlLbl val="0"/>
      </c:catAx>
      <c:valAx>
        <c:axId val="-974064896"/>
        <c:scaling>
          <c:orientation val="minMax"/>
          <c:max val="1600000.4"/>
          <c:min val="0.4"/>
        </c:scaling>
        <c:delete val="0"/>
        <c:axPos val="l"/>
        <c:majorGridlines>
          <c:spPr>
            <a:ln>
              <a:noFill/>
            </a:ln>
          </c:spPr>
        </c:majorGridlines>
        <c:numFmt formatCode="#,##0" sourceLinked="0"/>
        <c:majorTickMark val="out"/>
        <c:minorTickMark val="none"/>
        <c:tickLblPos val="nextTo"/>
        <c:crossAx val="-974028496"/>
        <c:crosses val="autoZero"/>
        <c:crossBetween val="between"/>
        <c:majorUnit val="400000"/>
      </c:valAx>
      <c:spPr>
        <a:noFill/>
        <a:ln w="25400">
          <a:noFill/>
        </a:ln>
      </c:spPr>
    </c:plotArea>
    <c:plotVisOnly val="1"/>
    <c:dispBlanksAs val="gap"/>
    <c:showDLblsOverMax val="0"/>
  </c:chart>
  <c:txPr>
    <a:bodyPr/>
    <a:lstStyle/>
    <a:p>
      <a:pPr>
        <a:defRPr sz="1200">
          <a:latin typeface="+mn-lt"/>
          <a:ea typeface="Adobe Garamond Pro" charset="0"/>
          <a:cs typeface="Adobe Garamond Pro" charset="0"/>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Cost Per Day/Visit by Location of Care</a:t>
            </a:r>
          </a:p>
        </c:rich>
      </c:tx>
      <c:layout>
        <c:manualLayout>
          <c:xMode val="edge"/>
          <c:yMode val="edge"/>
          <c:x val="0.27642351997666997"/>
          <c:y val="2.5254293948050399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Series 2</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Acute Care Bed</c:v>
                </c:pt>
                <c:pt idx="1">
                  <c:v>ICU Bed</c:v>
                </c:pt>
                <c:pt idx="2">
                  <c:v>ED Visit</c:v>
                </c:pt>
              </c:strCache>
            </c:strRef>
          </c:cat>
          <c:val>
            <c:numRef>
              <c:f>Sheet1!$B$2:$B$4</c:f>
              <c:numCache>
                <c:formatCode>"$"#,##0;[Red]\-"$"#,##0</c:formatCode>
                <c:ptCount val="3"/>
                <c:pt idx="0">
                  <c:v>2212</c:v>
                </c:pt>
                <c:pt idx="1">
                  <c:v>7700</c:v>
                </c:pt>
                <c:pt idx="2">
                  <c:v>1233</c:v>
                </c:pt>
              </c:numCache>
            </c:numRef>
          </c:val>
          <c:extLst>
            <c:ext xmlns:c16="http://schemas.microsoft.com/office/drawing/2014/chart" uri="{C3380CC4-5D6E-409C-BE32-E72D297353CC}">
              <c16:uniqueId val="{00000000-4FAB-1249-BED8-85CE5BA1E5CF}"/>
            </c:ext>
          </c:extLst>
        </c:ser>
        <c:dLbls>
          <c:showLegendKey val="0"/>
          <c:showVal val="0"/>
          <c:showCatName val="0"/>
          <c:showSerName val="0"/>
          <c:showPercent val="0"/>
          <c:showBubbleSize val="0"/>
        </c:dLbls>
        <c:gapWidth val="219"/>
        <c:overlap val="-27"/>
        <c:axId val="1077418176"/>
        <c:axId val="1077720304"/>
      </c:barChart>
      <c:catAx>
        <c:axId val="10774181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77720304"/>
        <c:crosses val="autoZero"/>
        <c:auto val="1"/>
        <c:lblAlgn val="ctr"/>
        <c:lblOffset val="100"/>
        <c:noMultiLvlLbl val="0"/>
      </c:catAx>
      <c:valAx>
        <c:axId val="1077720304"/>
        <c:scaling>
          <c:orientation val="minMax"/>
        </c:scaling>
        <c:delete val="0"/>
        <c:axPos val="l"/>
        <c:majorGridlines>
          <c:spPr>
            <a:ln w="9525" cap="flat" cmpd="sng" algn="ctr">
              <a:noFill/>
              <a:round/>
            </a:ln>
            <a:effectLst/>
          </c:spPr>
        </c:majorGridlines>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7741817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sz="1600" b="0"/>
            </a:pPr>
            <a:r>
              <a:rPr lang="en-US" sz="1600" b="0" dirty="0"/>
              <a:t>Percentile Ranked by Health Care Expenditures, 2012</a:t>
            </a:r>
          </a:p>
        </c:rich>
      </c:tx>
      <c:overlay val="0"/>
    </c:title>
    <c:autoTitleDeleted val="0"/>
    <c:plotArea>
      <c:layout/>
      <c:barChart>
        <c:barDir val="col"/>
        <c:grouping val="clustered"/>
        <c:varyColors val="0"/>
        <c:ser>
          <c:idx val="0"/>
          <c:order val="0"/>
          <c:tx>
            <c:strRef>
              <c:f>Sheet1!$B$1</c:f>
              <c:strCache>
                <c:ptCount val="1"/>
                <c:pt idx="0">
                  <c:v>Series 1</c:v>
                </c:pt>
              </c:strCache>
            </c:strRef>
          </c:tx>
          <c:invertIfNegative val="0"/>
          <c:dPt>
            <c:idx val="1"/>
            <c:invertIfNegative val="0"/>
            <c:bubble3D val="0"/>
            <c:spPr>
              <a:solidFill>
                <a:schemeClr val="accent4">
                  <a:lumMod val="75000"/>
                </a:schemeClr>
              </a:solidFill>
            </c:spPr>
            <c:extLst>
              <c:ext xmlns:c16="http://schemas.microsoft.com/office/drawing/2014/chart" uri="{C3380CC4-5D6E-409C-BE32-E72D297353CC}">
                <c16:uniqueId val="{00000001-AC89-6D44-B610-57AD4014BA85}"/>
              </c:ext>
            </c:extLst>
          </c:dPt>
          <c:dLbls>
            <c:spPr>
              <a:noFill/>
              <a:ln>
                <a:noFill/>
              </a:ln>
              <a:effectLst/>
            </c:spPr>
            <c:txPr>
              <a:bodyPr/>
              <a:lstStyle/>
              <a:p>
                <a:pPr>
                  <a:defRPr sz="12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Top 1%</c:v>
                </c:pt>
                <c:pt idx="1">
                  <c:v>Top 5%</c:v>
                </c:pt>
                <c:pt idx="2">
                  <c:v>Top 10%</c:v>
                </c:pt>
                <c:pt idx="3">
                  <c:v>Top 25%</c:v>
                </c:pt>
                <c:pt idx="4">
                  <c:v>Top 50%</c:v>
                </c:pt>
              </c:strCache>
            </c:strRef>
          </c:cat>
          <c:val>
            <c:numRef>
              <c:f>Sheet1!$B$2:$B$6</c:f>
              <c:numCache>
                <c:formatCode>0.0%</c:formatCode>
                <c:ptCount val="5"/>
                <c:pt idx="0">
                  <c:v>0.22700000000000001</c:v>
                </c:pt>
                <c:pt idx="1">
                  <c:v>0.5</c:v>
                </c:pt>
                <c:pt idx="2">
                  <c:v>0.66</c:v>
                </c:pt>
                <c:pt idx="3">
                  <c:v>0.86699999999999999</c:v>
                </c:pt>
                <c:pt idx="4">
                  <c:v>0.97299999999999998</c:v>
                </c:pt>
              </c:numCache>
            </c:numRef>
          </c:val>
          <c:extLst>
            <c:ext xmlns:c16="http://schemas.microsoft.com/office/drawing/2014/chart" uri="{C3380CC4-5D6E-409C-BE32-E72D297353CC}">
              <c16:uniqueId val="{00000002-AC89-6D44-B610-57AD4014BA85}"/>
            </c:ext>
          </c:extLst>
        </c:ser>
        <c:dLbls>
          <c:showLegendKey val="0"/>
          <c:showVal val="0"/>
          <c:showCatName val="0"/>
          <c:showSerName val="0"/>
          <c:showPercent val="0"/>
          <c:showBubbleSize val="0"/>
        </c:dLbls>
        <c:gapWidth val="150"/>
        <c:axId val="1081142112"/>
        <c:axId val="1081145504"/>
      </c:barChart>
      <c:catAx>
        <c:axId val="1081142112"/>
        <c:scaling>
          <c:orientation val="minMax"/>
        </c:scaling>
        <c:delete val="0"/>
        <c:axPos val="b"/>
        <c:numFmt formatCode="General" sourceLinked="0"/>
        <c:majorTickMark val="none"/>
        <c:minorTickMark val="none"/>
        <c:tickLblPos val="nextTo"/>
        <c:crossAx val="1081145504"/>
        <c:crosses val="autoZero"/>
        <c:auto val="1"/>
        <c:lblAlgn val="ctr"/>
        <c:lblOffset val="100"/>
        <c:noMultiLvlLbl val="0"/>
      </c:catAx>
      <c:valAx>
        <c:axId val="1081145504"/>
        <c:scaling>
          <c:orientation val="minMax"/>
          <c:max val="1"/>
        </c:scaling>
        <c:delete val="0"/>
        <c:axPos val="l"/>
        <c:majorGridlines/>
        <c:numFmt formatCode="0%" sourceLinked="0"/>
        <c:majorTickMark val="none"/>
        <c:minorTickMark val="none"/>
        <c:tickLblPos val="nextTo"/>
        <c:crossAx val="1081142112"/>
        <c:crosses val="autoZero"/>
        <c:crossBetween val="between"/>
        <c:majorUnit val="0.2"/>
      </c:valAx>
    </c:plotArea>
    <c:plotVisOnly val="1"/>
    <c:dispBlanksAs val="gap"/>
    <c:showDLblsOverMax val="0"/>
  </c:chart>
  <c:txPr>
    <a:bodyPr/>
    <a:lstStyle/>
    <a:p>
      <a:pPr>
        <a:defRPr sz="18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Average Medicare Part A, B, &amp; D Spending by Month Before Death</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Sheet1!$A$2</c:f>
              <c:strCache>
                <c:ptCount val="1"/>
                <c:pt idx="0">
                  <c:v>HPBC</c:v>
                </c:pt>
              </c:strCache>
            </c:strRef>
          </c:tx>
          <c:spPr>
            <a:ln w="28575" cap="rnd">
              <a:solidFill>
                <a:schemeClr val="accent1"/>
              </a:solidFill>
              <a:round/>
            </a:ln>
            <a:effectLst/>
          </c:spPr>
          <c:marker>
            <c:symbol val="none"/>
          </c:marker>
          <c:cat>
            <c:strRef>
              <c:f>Sheet1!$B$1:$M$1</c:f>
              <c:strCache>
                <c:ptCount val="12"/>
                <c:pt idx="0">
                  <c:v>11</c:v>
                </c:pt>
                <c:pt idx="1">
                  <c:v>10</c:v>
                </c:pt>
                <c:pt idx="2">
                  <c:v>9</c:v>
                </c:pt>
                <c:pt idx="3">
                  <c:v>8</c:v>
                </c:pt>
                <c:pt idx="4">
                  <c:v>7</c:v>
                </c:pt>
                <c:pt idx="5">
                  <c:v>6</c:v>
                </c:pt>
                <c:pt idx="6">
                  <c:v>5</c:v>
                </c:pt>
                <c:pt idx="7">
                  <c:v>4</c:v>
                </c:pt>
                <c:pt idx="8">
                  <c:v>3</c:v>
                </c:pt>
                <c:pt idx="9">
                  <c:v>2</c:v>
                </c:pt>
                <c:pt idx="10">
                  <c:v>1</c:v>
                </c:pt>
                <c:pt idx="11">
                  <c:v>0</c:v>
                </c:pt>
              </c:strCache>
            </c:strRef>
          </c:cat>
          <c:val>
            <c:numRef>
              <c:f>Sheet1!$B$2:$M$2</c:f>
              <c:numCache>
                <c:formatCode>_-"$"* #,##0_-;\-"$"* #,##0_-;_-"$"* "-"??_-;_-@_-</c:formatCode>
                <c:ptCount val="12"/>
                <c:pt idx="0">
                  <c:v>1394</c:v>
                </c:pt>
                <c:pt idx="1">
                  <c:v>2090</c:v>
                </c:pt>
                <c:pt idx="2">
                  <c:v>2827</c:v>
                </c:pt>
                <c:pt idx="3">
                  <c:v>2931</c:v>
                </c:pt>
                <c:pt idx="4">
                  <c:v>3657</c:v>
                </c:pt>
                <c:pt idx="5">
                  <c:v>4506</c:v>
                </c:pt>
                <c:pt idx="6">
                  <c:v>4053</c:v>
                </c:pt>
                <c:pt idx="7">
                  <c:v>4589</c:v>
                </c:pt>
                <c:pt idx="8">
                  <c:v>3807</c:v>
                </c:pt>
                <c:pt idx="9">
                  <c:v>5564</c:v>
                </c:pt>
                <c:pt idx="10">
                  <c:v>6423</c:v>
                </c:pt>
                <c:pt idx="11">
                  <c:v>8432</c:v>
                </c:pt>
              </c:numCache>
            </c:numRef>
          </c:val>
          <c:smooth val="0"/>
          <c:extLst>
            <c:ext xmlns:c16="http://schemas.microsoft.com/office/drawing/2014/chart" uri="{C3380CC4-5D6E-409C-BE32-E72D297353CC}">
              <c16:uniqueId val="{00000000-D08A-2C44-A2F5-6A61ABB5A265}"/>
            </c:ext>
          </c:extLst>
        </c:ser>
        <c:ser>
          <c:idx val="1"/>
          <c:order val="1"/>
          <c:tx>
            <c:strRef>
              <c:f>Sheet1!$A$3</c:f>
              <c:strCache>
                <c:ptCount val="1"/>
                <c:pt idx="0">
                  <c:v>Control</c:v>
                </c:pt>
              </c:strCache>
            </c:strRef>
          </c:tx>
          <c:spPr>
            <a:ln w="28575" cap="rnd">
              <a:solidFill>
                <a:schemeClr val="accent2"/>
              </a:solidFill>
              <a:round/>
            </a:ln>
            <a:effectLst/>
          </c:spPr>
          <c:marker>
            <c:symbol val="none"/>
          </c:marker>
          <c:cat>
            <c:strRef>
              <c:f>Sheet1!$B$1:$M$1</c:f>
              <c:strCache>
                <c:ptCount val="12"/>
                <c:pt idx="0">
                  <c:v>11</c:v>
                </c:pt>
                <c:pt idx="1">
                  <c:v>10</c:v>
                </c:pt>
                <c:pt idx="2">
                  <c:v>9</c:v>
                </c:pt>
                <c:pt idx="3">
                  <c:v>8</c:v>
                </c:pt>
                <c:pt idx="4">
                  <c:v>7</c:v>
                </c:pt>
                <c:pt idx="5">
                  <c:v>6</c:v>
                </c:pt>
                <c:pt idx="6">
                  <c:v>5</c:v>
                </c:pt>
                <c:pt idx="7">
                  <c:v>4</c:v>
                </c:pt>
                <c:pt idx="8">
                  <c:v>3</c:v>
                </c:pt>
                <c:pt idx="9">
                  <c:v>2</c:v>
                </c:pt>
                <c:pt idx="10">
                  <c:v>1</c:v>
                </c:pt>
                <c:pt idx="11">
                  <c:v>0</c:v>
                </c:pt>
              </c:strCache>
            </c:strRef>
          </c:cat>
          <c:val>
            <c:numRef>
              <c:f>Sheet1!$B$3:$M$3</c:f>
              <c:numCache>
                <c:formatCode>_-"$"* #,##0_-;\-"$"* #,##0_-;_-"$"* "-"??_-;_-@_-</c:formatCode>
                <c:ptCount val="12"/>
                <c:pt idx="0">
                  <c:v>2190</c:v>
                </c:pt>
                <c:pt idx="1">
                  <c:v>2681</c:v>
                </c:pt>
                <c:pt idx="2">
                  <c:v>2494</c:v>
                </c:pt>
                <c:pt idx="3">
                  <c:v>2479</c:v>
                </c:pt>
                <c:pt idx="4">
                  <c:v>3208</c:v>
                </c:pt>
                <c:pt idx="5">
                  <c:v>3366</c:v>
                </c:pt>
                <c:pt idx="6">
                  <c:v>3533</c:v>
                </c:pt>
                <c:pt idx="7">
                  <c:v>3798</c:v>
                </c:pt>
                <c:pt idx="8">
                  <c:v>4539</c:v>
                </c:pt>
                <c:pt idx="9">
                  <c:v>6317</c:v>
                </c:pt>
                <c:pt idx="10">
                  <c:v>10712</c:v>
                </c:pt>
                <c:pt idx="11">
                  <c:v>15391</c:v>
                </c:pt>
              </c:numCache>
            </c:numRef>
          </c:val>
          <c:smooth val="0"/>
          <c:extLst>
            <c:ext xmlns:c16="http://schemas.microsoft.com/office/drawing/2014/chart" uri="{C3380CC4-5D6E-409C-BE32-E72D297353CC}">
              <c16:uniqueId val="{00000001-D08A-2C44-A2F5-6A61ABB5A265}"/>
            </c:ext>
          </c:extLst>
        </c:ser>
        <c:dLbls>
          <c:showLegendKey val="0"/>
          <c:showVal val="0"/>
          <c:showCatName val="0"/>
          <c:showSerName val="0"/>
          <c:showPercent val="0"/>
          <c:showBubbleSize val="0"/>
        </c:dLbls>
        <c:smooth val="0"/>
        <c:axId val="1081478544"/>
        <c:axId val="1081483344"/>
      </c:lineChart>
      <c:catAx>
        <c:axId val="10814785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81483344"/>
        <c:crosses val="autoZero"/>
        <c:auto val="1"/>
        <c:lblAlgn val="ctr"/>
        <c:lblOffset val="100"/>
        <c:noMultiLvlLbl val="0"/>
      </c:catAx>
      <c:valAx>
        <c:axId val="1081483344"/>
        <c:scaling>
          <c:orientation val="minMax"/>
        </c:scaling>
        <c:delete val="0"/>
        <c:axPos val="l"/>
        <c:majorGridlines>
          <c:spPr>
            <a:ln w="9525" cap="flat" cmpd="sng" algn="ctr">
              <a:no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dirty="0"/>
                  <a:t>Average Total</a:t>
                </a:r>
                <a:r>
                  <a:rPr lang="en-US" baseline="0" dirty="0"/>
                  <a:t> Medicare Spending by Month</a:t>
                </a:r>
                <a:endParaRPr lang="en-US" dirty="0"/>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quot;$&quot;#,##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81478544"/>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1100" b="0"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Historical ACO Participation</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ACOs</c:v>
                </c:pt>
              </c:strCache>
            </c:strRef>
          </c:tx>
          <c:spPr>
            <a:solidFill>
              <a:schemeClr val="accent1"/>
            </a:solidFill>
            <a:ln>
              <a:noFill/>
            </a:ln>
            <a:effectLst/>
          </c:spPr>
          <c:invertIfNegative val="0"/>
          <c:cat>
            <c:numRef>
              <c:f>Sheet1!$A$2:$A$7</c:f>
              <c:numCache>
                <c:formatCode>General</c:formatCode>
                <c:ptCount val="6"/>
                <c:pt idx="0">
                  <c:v>2013</c:v>
                </c:pt>
                <c:pt idx="1">
                  <c:v>2014</c:v>
                </c:pt>
                <c:pt idx="2">
                  <c:v>2015</c:v>
                </c:pt>
                <c:pt idx="3">
                  <c:v>2016</c:v>
                </c:pt>
                <c:pt idx="4">
                  <c:v>2017</c:v>
                </c:pt>
                <c:pt idx="5">
                  <c:v>2018</c:v>
                </c:pt>
              </c:numCache>
            </c:numRef>
          </c:cat>
          <c:val>
            <c:numRef>
              <c:f>Sheet1!$B$2:$B$7</c:f>
              <c:numCache>
                <c:formatCode>General</c:formatCode>
                <c:ptCount val="6"/>
                <c:pt idx="0">
                  <c:v>220</c:v>
                </c:pt>
                <c:pt idx="1">
                  <c:v>338</c:v>
                </c:pt>
                <c:pt idx="2">
                  <c:v>404</c:v>
                </c:pt>
                <c:pt idx="3">
                  <c:v>433</c:v>
                </c:pt>
                <c:pt idx="4">
                  <c:v>480</c:v>
                </c:pt>
                <c:pt idx="5">
                  <c:v>561</c:v>
                </c:pt>
              </c:numCache>
            </c:numRef>
          </c:val>
          <c:extLst>
            <c:ext xmlns:c16="http://schemas.microsoft.com/office/drawing/2014/chart" uri="{C3380CC4-5D6E-409C-BE32-E72D297353CC}">
              <c16:uniqueId val="{00000000-A035-4B4D-AB3A-8A611FD40FD4}"/>
            </c:ext>
          </c:extLst>
        </c:ser>
        <c:dLbls>
          <c:showLegendKey val="0"/>
          <c:showVal val="0"/>
          <c:showCatName val="0"/>
          <c:showSerName val="0"/>
          <c:showPercent val="0"/>
          <c:showBubbleSize val="0"/>
        </c:dLbls>
        <c:gapWidth val="150"/>
        <c:axId val="1535503632"/>
        <c:axId val="1485089840"/>
      </c:barChart>
      <c:lineChart>
        <c:grouping val="standard"/>
        <c:varyColors val="0"/>
        <c:ser>
          <c:idx val="1"/>
          <c:order val="1"/>
          <c:tx>
            <c:strRef>
              <c:f>Sheet1!$C$1</c:f>
              <c:strCache>
                <c:ptCount val="1"/>
                <c:pt idx="0">
                  <c:v>Assigned Beneficiaries</c:v>
                </c:pt>
              </c:strCache>
            </c:strRef>
          </c:tx>
          <c:spPr>
            <a:ln w="28575" cap="rnd">
              <a:solidFill>
                <a:schemeClr val="accent2"/>
              </a:solidFill>
              <a:round/>
            </a:ln>
            <a:effectLst/>
          </c:spPr>
          <c:marker>
            <c:symbol val="none"/>
          </c:marker>
          <c:cat>
            <c:numRef>
              <c:f>Sheet1!$A$2:$A$7</c:f>
              <c:numCache>
                <c:formatCode>General</c:formatCode>
                <c:ptCount val="6"/>
                <c:pt idx="0">
                  <c:v>2013</c:v>
                </c:pt>
                <c:pt idx="1">
                  <c:v>2014</c:v>
                </c:pt>
                <c:pt idx="2">
                  <c:v>2015</c:v>
                </c:pt>
                <c:pt idx="3">
                  <c:v>2016</c:v>
                </c:pt>
                <c:pt idx="4">
                  <c:v>2017</c:v>
                </c:pt>
                <c:pt idx="5">
                  <c:v>2018</c:v>
                </c:pt>
              </c:numCache>
            </c:numRef>
          </c:cat>
          <c:val>
            <c:numRef>
              <c:f>Sheet1!$C$2:$C$7</c:f>
              <c:numCache>
                <c:formatCode>_(* #,##0_);_(* \(#,##0\);_(* "-"??_);_(@_)</c:formatCode>
                <c:ptCount val="6"/>
                <c:pt idx="0">
                  <c:v>3200000</c:v>
                </c:pt>
                <c:pt idx="1">
                  <c:v>4900000</c:v>
                </c:pt>
                <c:pt idx="2">
                  <c:v>7300000</c:v>
                </c:pt>
                <c:pt idx="3">
                  <c:v>7700000</c:v>
                </c:pt>
                <c:pt idx="4">
                  <c:v>9000000</c:v>
                </c:pt>
                <c:pt idx="5">
                  <c:v>10500000</c:v>
                </c:pt>
              </c:numCache>
            </c:numRef>
          </c:val>
          <c:smooth val="0"/>
          <c:extLst>
            <c:ext xmlns:c16="http://schemas.microsoft.com/office/drawing/2014/chart" uri="{C3380CC4-5D6E-409C-BE32-E72D297353CC}">
              <c16:uniqueId val="{00000001-A035-4B4D-AB3A-8A611FD40FD4}"/>
            </c:ext>
          </c:extLst>
        </c:ser>
        <c:dLbls>
          <c:showLegendKey val="0"/>
          <c:showVal val="0"/>
          <c:showCatName val="0"/>
          <c:showSerName val="0"/>
          <c:showPercent val="0"/>
          <c:showBubbleSize val="0"/>
        </c:dLbls>
        <c:marker val="1"/>
        <c:smooth val="0"/>
        <c:axId val="1489614432"/>
        <c:axId val="1899930032"/>
      </c:lineChart>
      <c:catAx>
        <c:axId val="15355036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85089840"/>
        <c:crosses val="autoZero"/>
        <c:auto val="1"/>
        <c:lblAlgn val="ctr"/>
        <c:lblOffset val="100"/>
        <c:noMultiLvlLbl val="0"/>
      </c:catAx>
      <c:valAx>
        <c:axId val="148508984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dirty="0"/>
                  <a:t>Medicare ACOS</a:t>
                </a:r>
              </a:p>
            </c:rich>
          </c:tx>
          <c:layout>
            <c:manualLayout>
              <c:xMode val="edge"/>
              <c:yMode val="edge"/>
              <c:x val="0.125"/>
              <c:y val="0.36748674582879715"/>
            </c:manualLayout>
          </c:layout>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535503632"/>
        <c:crosses val="autoZero"/>
        <c:crossBetween val="between"/>
      </c:valAx>
      <c:valAx>
        <c:axId val="1899930032"/>
        <c:scaling>
          <c:orientation val="minMax"/>
        </c:scaling>
        <c:delete val="0"/>
        <c:axPos val="r"/>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dirty="0"/>
                  <a:t>Assigned Beneficiaries</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_(* #,##0_);_(* \(#,##0\);_(* &quot;-&quot;??_);_(@_)"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89614432"/>
        <c:crosses val="max"/>
        <c:crossBetween val="between"/>
      </c:valAx>
      <c:catAx>
        <c:axId val="1489614432"/>
        <c:scaling>
          <c:orientation val="minMax"/>
        </c:scaling>
        <c:delete val="1"/>
        <c:axPos val="b"/>
        <c:numFmt formatCode="General" sourceLinked="1"/>
        <c:majorTickMark val="out"/>
        <c:minorTickMark val="none"/>
        <c:tickLblPos val="nextTo"/>
        <c:crossAx val="1899930032"/>
        <c:crosses val="autoZero"/>
        <c:auto val="1"/>
        <c:lblAlgn val="ctr"/>
        <c:lblOffset val="100"/>
        <c:noMultiLvlLbl val="0"/>
      </c:cat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1197" b="0"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Total Earned Performance Payments, by Performance Year</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Total Earned Performance Payments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2012/2013</c:v>
                </c:pt>
                <c:pt idx="1">
                  <c:v>2014</c:v>
                </c:pt>
                <c:pt idx="2">
                  <c:v>2015</c:v>
                </c:pt>
                <c:pt idx="3">
                  <c:v>2016</c:v>
                </c:pt>
              </c:strCache>
            </c:strRef>
          </c:cat>
          <c:val>
            <c:numRef>
              <c:f>Sheet1!$B$2:$B$5</c:f>
              <c:numCache>
                <c:formatCode>_("$"* #,##0_);_("$"* \(#,##0\);_("$"* "-"??_);_(@_)</c:formatCode>
                <c:ptCount val="4"/>
                <c:pt idx="0">
                  <c:v>315908772</c:v>
                </c:pt>
                <c:pt idx="1">
                  <c:v>341246303</c:v>
                </c:pt>
                <c:pt idx="2">
                  <c:v>645543866</c:v>
                </c:pt>
                <c:pt idx="3">
                  <c:v>700607912</c:v>
                </c:pt>
              </c:numCache>
            </c:numRef>
          </c:val>
          <c:extLst>
            <c:ext xmlns:c16="http://schemas.microsoft.com/office/drawing/2014/chart" uri="{C3380CC4-5D6E-409C-BE32-E72D297353CC}">
              <c16:uniqueId val="{00000000-D0A8-5345-ADE2-69392A7AA5AC}"/>
            </c:ext>
          </c:extLst>
        </c:ser>
        <c:dLbls>
          <c:showLegendKey val="0"/>
          <c:showVal val="0"/>
          <c:showCatName val="0"/>
          <c:showSerName val="0"/>
          <c:showPercent val="0"/>
          <c:showBubbleSize val="0"/>
        </c:dLbls>
        <c:gapWidth val="219"/>
        <c:overlap val="-27"/>
        <c:axId val="1415644400"/>
        <c:axId val="1899447440"/>
      </c:barChart>
      <c:catAx>
        <c:axId val="14156444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899447440"/>
        <c:crosses val="autoZero"/>
        <c:auto val="1"/>
        <c:lblAlgn val="ctr"/>
        <c:lblOffset val="100"/>
        <c:noMultiLvlLbl val="0"/>
      </c:catAx>
      <c:valAx>
        <c:axId val="1899447440"/>
        <c:scaling>
          <c:orientation val="minMax"/>
        </c:scaling>
        <c:delete val="0"/>
        <c:axPos val="l"/>
        <c:numFmt formatCode="&quot;$&quot;#,##0" sourceLinked="0"/>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1415644400"/>
        <c:crosses val="autoZero"/>
        <c:crossBetween val="between"/>
        <c:dispUnits>
          <c:builtInUnit val="millions"/>
          <c:dispUnitsLbl>
            <c:layout>
              <c:manualLayout>
                <c:xMode val="edge"/>
                <c:yMode val="edge"/>
                <c:x val="1.8518518518518517E-2"/>
                <c:y val="0.45167845659163985"/>
              </c:manualLayout>
            </c:layout>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dispUnitsLbl>
        </c:dispUnits>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Health Care Services Directly</a:t>
            </a:r>
            <a:r>
              <a:rPr lang="en-US" baseline="0" dirty="0"/>
              <a:t> Provided by the ACO</a:t>
            </a:r>
            <a:endParaRPr lang="en-US"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Physician-led ACOs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Primary Care</c:v>
                </c:pt>
                <c:pt idx="1">
                  <c:v>Specialty Care</c:v>
                </c:pt>
                <c:pt idx="2">
                  <c:v>Palliative Care</c:v>
                </c:pt>
                <c:pt idx="3">
                  <c:v>Home Health Care</c:v>
                </c:pt>
                <c:pt idx="4">
                  <c:v>Community and Social Services</c:v>
                </c:pt>
              </c:strCache>
            </c:strRef>
          </c:cat>
          <c:val>
            <c:numRef>
              <c:f>Sheet1!$B$2:$B$6</c:f>
              <c:numCache>
                <c:formatCode>0%</c:formatCode>
                <c:ptCount val="5"/>
                <c:pt idx="0">
                  <c:v>0.92</c:v>
                </c:pt>
                <c:pt idx="1">
                  <c:v>0.53</c:v>
                </c:pt>
                <c:pt idx="2">
                  <c:v>0.2</c:v>
                </c:pt>
                <c:pt idx="3">
                  <c:v>0.15</c:v>
                </c:pt>
                <c:pt idx="4">
                  <c:v>0.13</c:v>
                </c:pt>
              </c:numCache>
            </c:numRef>
          </c:val>
          <c:extLst>
            <c:ext xmlns:c16="http://schemas.microsoft.com/office/drawing/2014/chart" uri="{C3380CC4-5D6E-409C-BE32-E72D297353CC}">
              <c16:uniqueId val="{00000000-F082-1642-B50E-85310A712729}"/>
            </c:ext>
          </c:extLst>
        </c:ser>
        <c:ser>
          <c:idx val="1"/>
          <c:order val="1"/>
          <c:tx>
            <c:strRef>
              <c:f>Sheet1!$C$1</c:f>
              <c:strCache>
                <c:ptCount val="1"/>
                <c:pt idx="0">
                  <c:v>Integrated System/Hospital-led ACOs</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Primary Care</c:v>
                </c:pt>
                <c:pt idx="1">
                  <c:v>Specialty Care</c:v>
                </c:pt>
                <c:pt idx="2">
                  <c:v>Palliative Care</c:v>
                </c:pt>
                <c:pt idx="3">
                  <c:v>Home Health Care</c:v>
                </c:pt>
                <c:pt idx="4">
                  <c:v>Community and Social Services</c:v>
                </c:pt>
              </c:strCache>
            </c:strRef>
          </c:cat>
          <c:val>
            <c:numRef>
              <c:f>Sheet1!$C$2:$C$6</c:f>
              <c:numCache>
                <c:formatCode>0%</c:formatCode>
                <c:ptCount val="5"/>
                <c:pt idx="0">
                  <c:v>1</c:v>
                </c:pt>
                <c:pt idx="1">
                  <c:v>0.95</c:v>
                </c:pt>
                <c:pt idx="2">
                  <c:v>0.8</c:v>
                </c:pt>
                <c:pt idx="3">
                  <c:v>0.56999999999999995</c:v>
                </c:pt>
                <c:pt idx="4">
                  <c:v>0.49</c:v>
                </c:pt>
              </c:numCache>
            </c:numRef>
          </c:val>
          <c:extLst>
            <c:ext xmlns:c16="http://schemas.microsoft.com/office/drawing/2014/chart" uri="{C3380CC4-5D6E-409C-BE32-E72D297353CC}">
              <c16:uniqueId val="{00000001-F082-1642-B50E-85310A712729}"/>
            </c:ext>
          </c:extLst>
        </c:ser>
        <c:dLbls>
          <c:showLegendKey val="0"/>
          <c:showVal val="0"/>
          <c:showCatName val="0"/>
          <c:showSerName val="0"/>
          <c:showPercent val="0"/>
          <c:showBubbleSize val="0"/>
        </c:dLbls>
        <c:gapWidth val="219"/>
        <c:overlap val="-27"/>
        <c:axId val="1997175791"/>
        <c:axId val="2000034527"/>
      </c:barChart>
      <c:catAx>
        <c:axId val="199717579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000034527"/>
        <c:crosses val="autoZero"/>
        <c:auto val="1"/>
        <c:lblAlgn val="ctr"/>
        <c:lblOffset val="100"/>
        <c:noMultiLvlLbl val="0"/>
      </c:catAx>
      <c:valAx>
        <c:axId val="2000034527"/>
        <c:scaling>
          <c:orientation val="minMax"/>
        </c:scaling>
        <c:delete val="0"/>
        <c:axPos val="l"/>
        <c:majorGridlines>
          <c:spPr>
            <a:ln w="9525" cap="flat" cmpd="sng" algn="ctr">
              <a:no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99717579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Management Priorities </a:t>
            </a:r>
            <a:r>
              <a:rPr lang="en-US" baseline="0" dirty="0"/>
              <a:t>by ACO Ownership</a:t>
            </a:r>
            <a:endParaRPr lang="en-US"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Physician-led ACOs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Reduce ED visits and IP admits</c:v>
                </c:pt>
                <c:pt idx="1">
                  <c:v>Prevent readmissions w better care transitions</c:v>
                </c:pt>
                <c:pt idx="2">
                  <c:v>High-need, high-cost patient mgmt.</c:v>
                </c:pt>
                <c:pt idx="3">
                  <c:v>Post-acute spending &amp; quality</c:v>
                </c:pt>
                <c:pt idx="4">
                  <c:v>Palliative care/hospice</c:v>
                </c:pt>
              </c:strCache>
            </c:strRef>
          </c:cat>
          <c:val>
            <c:numRef>
              <c:f>Sheet1!$B$2:$B$6</c:f>
              <c:numCache>
                <c:formatCode>0%</c:formatCode>
                <c:ptCount val="5"/>
                <c:pt idx="0">
                  <c:v>0.81</c:v>
                </c:pt>
                <c:pt idx="1">
                  <c:v>0.65</c:v>
                </c:pt>
                <c:pt idx="2">
                  <c:v>0.4</c:v>
                </c:pt>
                <c:pt idx="3">
                  <c:v>0.21</c:v>
                </c:pt>
                <c:pt idx="4">
                  <c:v>0.13</c:v>
                </c:pt>
              </c:numCache>
            </c:numRef>
          </c:val>
          <c:extLst>
            <c:ext xmlns:c16="http://schemas.microsoft.com/office/drawing/2014/chart" uri="{C3380CC4-5D6E-409C-BE32-E72D297353CC}">
              <c16:uniqueId val="{00000000-F082-1642-B50E-85310A712729}"/>
            </c:ext>
          </c:extLst>
        </c:ser>
        <c:ser>
          <c:idx val="1"/>
          <c:order val="1"/>
          <c:tx>
            <c:strRef>
              <c:f>Sheet1!$C$1</c:f>
              <c:strCache>
                <c:ptCount val="1"/>
                <c:pt idx="0">
                  <c:v>Integrated System/Hospital-led ACOs</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Reduce ED visits and IP admits</c:v>
                </c:pt>
                <c:pt idx="1">
                  <c:v>Prevent readmissions w better care transitions</c:v>
                </c:pt>
                <c:pt idx="2">
                  <c:v>High-need, high-cost patient mgmt.</c:v>
                </c:pt>
                <c:pt idx="3">
                  <c:v>Post-acute spending &amp; quality</c:v>
                </c:pt>
                <c:pt idx="4">
                  <c:v>Palliative care/hospice</c:v>
                </c:pt>
              </c:strCache>
            </c:strRef>
          </c:cat>
          <c:val>
            <c:numRef>
              <c:f>Sheet1!$C$2:$C$6</c:f>
              <c:numCache>
                <c:formatCode>0%</c:formatCode>
                <c:ptCount val="5"/>
                <c:pt idx="0">
                  <c:v>0.56999999999999995</c:v>
                </c:pt>
                <c:pt idx="1">
                  <c:v>0.42</c:v>
                </c:pt>
                <c:pt idx="2">
                  <c:v>0.37</c:v>
                </c:pt>
                <c:pt idx="3">
                  <c:v>0.5</c:v>
                </c:pt>
                <c:pt idx="4">
                  <c:v>0.08</c:v>
                </c:pt>
              </c:numCache>
            </c:numRef>
          </c:val>
          <c:extLst>
            <c:ext xmlns:c16="http://schemas.microsoft.com/office/drawing/2014/chart" uri="{C3380CC4-5D6E-409C-BE32-E72D297353CC}">
              <c16:uniqueId val="{00000001-F082-1642-B50E-85310A712729}"/>
            </c:ext>
          </c:extLst>
        </c:ser>
        <c:dLbls>
          <c:showLegendKey val="0"/>
          <c:showVal val="0"/>
          <c:showCatName val="0"/>
          <c:showSerName val="0"/>
          <c:showPercent val="0"/>
          <c:showBubbleSize val="0"/>
        </c:dLbls>
        <c:gapWidth val="219"/>
        <c:overlap val="-27"/>
        <c:axId val="1997175791"/>
        <c:axId val="2000034527"/>
      </c:barChart>
      <c:catAx>
        <c:axId val="199717579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000034527"/>
        <c:crosses val="autoZero"/>
        <c:auto val="1"/>
        <c:lblAlgn val="ctr"/>
        <c:lblOffset val="100"/>
        <c:noMultiLvlLbl val="0"/>
      </c:catAx>
      <c:valAx>
        <c:axId val="2000034527"/>
        <c:scaling>
          <c:orientation val="minMax"/>
        </c:scaling>
        <c:delete val="0"/>
        <c:axPos val="l"/>
        <c:majorGridlines>
          <c:spPr>
            <a:ln w="9525" cap="flat" cmpd="sng" algn="ctr">
              <a:no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99717579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0.89364</cdr:x>
      <cdr:y>0.04656</cdr:y>
    </cdr:from>
    <cdr:to>
      <cdr:x>0.9783</cdr:x>
      <cdr:y>0.14758</cdr:y>
    </cdr:to>
    <cdr:sp macro="" textlink="">
      <cdr:nvSpPr>
        <cdr:cNvPr id="2" name="Oval 1"/>
        <cdr:cNvSpPr/>
      </cdr:nvSpPr>
      <cdr:spPr>
        <a:xfrm xmlns:a="http://schemas.openxmlformats.org/drawingml/2006/main">
          <a:off x="8050265" y="202638"/>
          <a:ext cx="762684" cy="439694"/>
        </a:xfrm>
        <a:prstGeom xmlns:a="http://schemas.openxmlformats.org/drawingml/2006/main" prst="ellipse">
          <a:avLst/>
        </a:prstGeom>
        <a:noFill xmlns:a="http://schemas.openxmlformats.org/drawingml/2006/main"/>
        <a:ln xmlns:a="http://schemas.openxmlformats.org/drawingml/2006/main">
          <a:solidFill>
            <a:srgbClr val="FF00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ctr" anchorCtr="0" forceAA="0" compatLnSpc="1">
          <a:prstTxWarp prst="textNoShape">
            <a:avLst/>
          </a:prstTxWarp>
          <a:noAutofit/>
        </a:bodyPr>
        <a:lstStyle xmlns:a="http://schemas.openxmlformats.org/drawingml/2006/main">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pPr algn="ctr"/>
          <a:endParaRPr lang="en-US"/>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8318218-E1AA-5647-8D35-2138A3BCE61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en-US"/>
              <a:t>NHPCO Leadership &amp; Advocacy Conference</a:t>
            </a:r>
          </a:p>
        </p:txBody>
      </p:sp>
      <p:sp>
        <p:nvSpPr>
          <p:cNvPr id="3" name="Date Placeholder 2">
            <a:extLst>
              <a:ext uri="{FF2B5EF4-FFF2-40B4-BE49-F238E27FC236}">
                <a16:creationId xmlns:a16="http://schemas.microsoft.com/office/drawing/2014/main" id="{40C4B514-7576-3641-BC36-A7DA355928A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r>
              <a:rPr lang="en-US"/>
              <a:t>April 2019</a:t>
            </a:r>
          </a:p>
        </p:txBody>
      </p:sp>
      <p:sp>
        <p:nvSpPr>
          <p:cNvPr id="4" name="Footer Placeholder 3">
            <a:extLst>
              <a:ext uri="{FF2B5EF4-FFF2-40B4-BE49-F238E27FC236}">
                <a16:creationId xmlns:a16="http://schemas.microsoft.com/office/drawing/2014/main" id="{E63CF98D-180F-2641-BEB9-EDEBCB48554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en-US"/>
              <a:t>Schramm Consulting, LLC</a:t>
            </a:r>
          </a:p>
        </p:txBody>
      </p:sp>
      <p:sp>
        <p:nvSpPr>
          <p:cNvPr id="5" name="Slide Number Placeholder 4">
            <a:extLst>
              <a:ext uri="{FF2B5EF4-FFF2-40B4-BE49-F238E27FC236}">
                <a16:creationId xmlns:a16="http://schemas.microsoft.com/office/drawing/2014/main" id="{EEC23AEE-A2BB-714D-82B1-AD2B0BE2154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48EEB3D-7DFC-CC44-AD5A-A0AEBFD007DA}" type="slidenum">
              <a:rPr lang="en-US" smtClean="0"/>
              <a:t>‹#›</a:t>
            </a:fld>
            <a:endParaRPr lang="en-US"/>
          </a:p>
        </p:txBody>
      </p:sp>
    </p:spTree>
    <p:extLst>
      <p:ext uri="{BB962C8B-B14F-4D97-AF65-F5344CB8AC3E}">
        <p14:creationId xmlns:p14="http://schemas.microsoft.com/office/powerpoint/2010/main" val="1808771679"/>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en-US"/>
              <a:t>NHPCO Leadership &amp; Advocacy Conference</a:t>
            </a: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r>
              <a:rPr lang="en-US"/>
              <a:t>April 2019</a:t>
            </a: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r>
              <a:rPr lang="en-US"/>
              <a:t>Schramm Consulting, LLC</a:t>
            </a: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74EA898-8912-1A4D-917F-FFCC79D53F7D}" type="slidenum">
              <a:rPr lang="en-US" smtClean="0"/>
              <a:t>‹#›</a:t>
            </a:fld>
            <a:endParaRPr lang="en-US"/>
          </a:p>
        </p:txBody>
      </p:sp>
    </p:spTree>
    <p:extLst>
      <p:ext uri="{BB962C8B-B14F-4D97-AF65-F5344CB8AC3E}">
        <p14:creationId xmlns:p14="http://schemas.microsoft.com/office/powerpoint/2010/main" val="3903924636"/>
      </p:ext>
    </p:extLst>
  </p:cSld>
  <p:clrMap bg1="lt1" tx1="dk1" bg2="lt2" tx2="dk2" accent1="accent1" accent2="accent2" accent3="accent3" accent4="accent4" accent5="accent5" accent6="accent6" hlink="hlink" folHlink="folHlink"/>
  <p:hf/>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4020ED6-237E-294C-AF8E-5DA3613DB7B7}" type="slidenum">
              <a:rPr lang="en-US" smtClean="0"/>
              <a:t>3</a:t>
            </a:fld>
            <a:endParaRPr lang="en-US"/>
          </a:p>
        </p:txBody>
      </p:sp>
      <p:sp>
        <p:nvSpPr>
          <p:cNvPr id="5" name="Date Placeholder 4">
            <a:extLst>
              <a:ext uri="{FF2B5EF4-FFF2-40B4-BE49-F238E27FC236}">
                <a16:creationId xmlns:a16="http://schemas.microsoft.com/office/drawing/2014/main" id="{E1FA286D-3366-0B42-A2F8-B0AF0FA2F11F}"/>
              </a:ext>
            </a:extLst>
          </p:cNvPr>
          <p:cNvSpPr>
            <a:spLocks noGrp="1"/>
          </p:cNvSpPr>
          <p:nvPr>
            <p:ph type="dt" idx="1"/>
          </p:nvPr>
        </p:nvSpPr>
        <p:spPr/>
        <p:txBody>
          <a:bodyPr/>
          <a:lstStyle/>
          <a:p>
            <a:r>
              <a:rPr lang="en-US"/>
              <a:t>April 2019</a:t>
            </a:r>
          </a:p>
        </p:txBody>
      </p:sp>
      <p:sp>
        <p:nvSpPr>
          <p:cNvPr id="6" name="Footer Placeholder 5">
            <a:extLst>
              <a:ext uri="{FF2B5EF4-FFF2-40B4-BE49-F238E27FC236}">
                <a16:creationId xmlns:a16="http://schemas.microsoft.com/office/drawing/2014/main" id="{368480B4-0735-3B4D-B5EF-4886EBA6A0A8}"/>
              </a:ext>
            </a:extLst>
          </p:cNvPr>
          <p:cNvSpPr>
            <a:spLocks noGrp="1"/>
          </p:cNvSpPr>
          <p:nvPr>
            <p:ph type="ftr" sz="quarter" idx="4"/>
          </p:nvPr>
        </p:nvSpPr>
        <p:spPr/>
        <p:txBody>
          <a:bodyPr/>
          <a:lstStyle/>
          <a:p>
            <a:r>
              <a:rPr lang="en-US"/>
              <a:t>Schramm Consulting, LLC</a:t>
            </a:r>
          </a:p>
        </p:txBody>
      </p:sp>
      <p:sp>
        <p:nvSpPr>
          <p:cNvPr id="7" name="Header Placeholder 6">
            <a:extLst>
              <a:ext uri="{FF2B5EF4-FFF2-40B4-BE49-F238E27FC236}">
                <a16:creationId xmlns:a16="http://schemas.microsoft.com/office/drawing/2014/main" id="{2D02D77E-C046-8547-9D4D-08C3DF684013}"/>
              </a:ext>
            </a:extLst>
          </p:cNvPr>
          <p:cNvSpPr>
            <a:spLocks noGrp="1"/>
          </p:cNvSpPr>
          <p:nvPr>
            <p:ph type="hdr" sz="quarter"/>
          </p:nvPr>
        </p:nvSpPr>
        <p:spPr/>
        <p:txBody>
          <a:bodyPr/>
          <a:lstStyle/>
          <a:p>
            <a:r>
              <a:rPr lang="en-US"/>
              <a:t>NHPCO Leadership &amp; Advocacy Conference</a:t>
            </a:r>
          </a:p>
        </p:txBody>
      </p:sp>
    </p:spTree>
    <p:extLst>
      <p:ext uri="{BB962C8B-B14F-4D97-AF65-F5344CB8AC3E}">
        <p14:creationId xmlns:p14="http://schemas.microsoft.com/office/powerpoint/2010/main" val="39400798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AE77DD6-9AF3-450C-B257-FDE4DD91935C}" type="slidenum">
              <a:rPr lang="en-US" smtClean="0">
                <a:solidFill>
                  <a:prstClr val="black"/>
                </a:solidFill>
                <a:latin typeface="Calibri"/>
              </a:rPr>
              <a:pPr/>
              <a:t>49</a:t>
            </a:fld>
            <a:endParaRPr lang="en-US" dirty="0">
              <a:solidFill>
                <a:prstClr val="black"/>
              </a:solidFill>
              <a:latin typeface="Calibri"/>
            </a:endParaRPr>
          </a:p>
        </p:txBody>
      </p:sp>
      <p:sp>
        <p:nvSpPr>
          <p:cNvPr id="5" name="Footer Placeholder 4"/>
          <p:cNvSpPr>
            <a:spLocks noGrp="1"/>
          </p:cNvSpPr>
          <p:nvPr>
            <p:ph type="ftr" sz="quarter" idx="11"/>
          </p:nvPr>
        </p:nvSpPr>
        <p:spPr/>
        <p:txBody>
          <a:bodyPr/>
          <a:lstStyle/>
          <a:p>
            <a:r>
              <a:rPr lang="en-US"/>
              <a:t>Schramm Consulting, LLC</a:t>
            </a:r>
          </a:p>
        </p:txBody>
      </p:sp>
      <p:sp>
        <p:nvSpPr>
          <p:cNvPr id="6" name="Date Placeholder 5">
            <a:extLst>
              <a:ext uri="{FF2B5EF4-FFF2-40B4-BE49-F238E27FC236}">
                <a16:creationId xmlns:a16="http://schemas.microsoft.com/office/drawing/2014/main" id="{074801FE-35E2-4D45-9A79-F5142CE69E86}"/>
              </a:ext>
            </a:extLst>
          </p:cNvPr>
          <p:cNvSpPr>
            <a:spLocks noGrp="1"/>
          </p:cNvSpPr>
          <p:nvPr>
            <p:ph type="dt" idx="1"/>
          </p:nvPr>
        </p:nvSpPr>
        <p:spPr/>
        <p:txBody>
          <a:bodyPr/>
          <a:lstStyle/>
          <a:p>
            <a:r>
              <a:rPr lang="en-US"/>
              <a:t>April 2019</a:t>
            </a:r>
          </a:p>
        </p:txBody>
      </p:sp>
      <p:sp>
        <p:nvSpPr>
          <p:cNvPr id="7" name="Header Placeholder 6">
            <a:extLst>
              <a:ext uri="{FF2B5EF4-FFF2-40B4-BE49-F238E27FC236}">
                <a16:creationId xmlns:a16="http://schemas.microsoft.com/office/drawing/2014/main" id="{75BEE160-A114-FA4E-95FD-27F8C336D083}"/>
              </a:ext>
            </a:extLst>
          </p:cNvPr>
          <p:cNvSpPr>
            <a:spLocks noGrp="1"/>
          </p:cNvSpPr>
          <p:nvPr>
            <p:ph type="hdr" sz="quarter"/>
          </p:nvPr>
        </p:nvSpPr>
        <p:spPr/>
        <p:txBody>
          <a:bodyPr/>
          <a:lstStyle/>
          <a:p>
            <a:r>
              <a:rPr lang="en-US"/>
              <a:t>NHPCO Leadership &amp; Advocacy Conference</a:t>
            </a:r>
          </a:p>
        </p:txBody>
      </p:sp>
    </p:spTree>
    <p:extLst>
      <p:ext uri="{BB962C8B-B14F-4D97-AF65-F5344CB8AC3E}">
        <p14:creationId xmlns:p14="http://schemas.microsoft.com/office/powerpoint/2010/main" val="24080644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5168A71-D8E4-9E44-A7EB-2DDCF45E4B6D}" type="slidenum">
              <a:rPr lang="en-US" smtClean="0"/>
              <a:t>10</a:t>
            </a:fld>
            <a:endParaRPr lang="en-US" dirty="0"/>
          </a:p>
        </p:txBody>
      </p:sp>
      <p:sp>
        <p:nvSpPr>
          <p:cNvPr id="5" name="Date Placeholder 4">
            <a:extLst>
              <a:ext uri="{FF2B5EF4-FFF2-40B4-BE49-F238E27FC236}">
                <a16:creationId xmlns:a16="http://schemas.microsoft.com/office/drawing/2014/main" id="{A3EE2F6A-E01C-7241-9805-CEBED59A6263}"/>
              </a:ext>
            </a:extLst>
          </p:cNvPr>
          <p:cNvSpPr>
            <a:spLocks noGrp="1"/>
          </p:cNvSpPr>
          <p:nvPr>
            <p:ph type="dt" idx="1"/>
          </p:nvPr>
        </p:nvSpPr>
        <p:spPr/>
        <p:txBody>
          <a:bodyPr/>
          <a:lstStyle/>
          <a:p>
            <a:r>
              <a:rPr lang="en-US"/>
              <a:t>April 2019</a:t>
            </a:r>
          </a:p>
        </p:txBody>
      </p:sp>
      <p:sp>
        <p:nvSpPr>
          <p:cNvPr id="6" name="Footer Placeholder 5">
            <a:extLst>
              <a:ext uri="{FF2B5EF4-FFF2-40B4-BE49-F238E27FC236}">
                <a16:creationId xmlns:a16="http://schemas.microsoft.com/office/drawing/2014/main" id="{98895DC6-A1E8-1543-A466-F49EB1337E66}"/>
              </a:ext>
            </a:extLst>
          </p:cNvPr>
          <p:cNvSpPr>
            <a:spLocks noGrp="1"/>
          </p:cNvSpPr>
          <p:nvPr>
            <p:ph type="ftr" sz="quarter" idx="4"/>
          </p:nvPr>
        </p:nvSpPr>
        <p:spPr/>
        <p:txBody>
          <a:bodyPr/>
          <a:lstStyle/>
          <a:p>
            <a:r>
              <a:rPr lang="en-US"/>
              <a:t>Schramm Consulting, LLC</a:t>
            </a:r>
          </a:p>
        </p:txBody>
      </p:sp>
      <p:sp>
        <p:nvSpPr>
          <p:cNvPr id="7" name="Header Placeholder 6">
            <a:extLst>
              <a:ext uri="{FF2B5EF4-FFF2-40B4-BE49-F238E27FC236}">
                <a16:creationId xmlns:a16="http://schemas.microsoft.com/office/drawing/2014/main" id="{3B988792-63D6-4843-AAD5-83EAEAAF8A41}"/>
              </a:ext>
            </a:extLst>
          </p:cNvPr>
          <p:cNvSpPr>
            <a:spLocks noGrp="1"/>
          </p:cNvSpPr>
          <p:nvPr>
            <p:ph type="hdr" sz="quarter"/>
          </p:nvPr>
        </p:nvSpPr>
        <p:spPr/>
        <p:txBody>
          <a:bodyPr/>
          <a:lstStyle/>
          <a:p>
            <a:r>
              <a:rPr lang="en-US"/>
              <a:t>NHPCO Leadership &amp; Advocacy Conference</a:t>
            </a:r>
          </a:p>
        </p:txBody>
      </p:sp>
    </p:spTree>
    <p:extLst>
      <p:ext uri="{BB962C8B-B14F-4D97-AF65-F5344CB8AC3E}">
        <p14:creationId xmlns:p14="http://schemas.microsoft.com/office/powerpoint/2010/main" val="35154976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Survey of 1,097 CEO members of the</a:t>
            </a:r>
            <a:r>
              <a:rPr lang="en-US" baseline="0" dirty="0"/>
              <a:t> American College of Healthcare Executives (ACHE) and 1,444 senior provider-based members of the Society for Healthcare Strategy and Market Development.</a:t>
            </a:r>
            <a:endParaRPr lang="en-US" dirty="0"/>
          </a:p>
          <a:p>
            <a:endParaRPr lang="en-US" dirty="0"/>
          </a:p>
        </p:txBody>
      </p:sp>
      <p:sp>
        <p:nvSpPr>
          <p:cNvPr id="4" name="Slide Number Placeholder 3"/>
          <p:cNvSpPr>
            <a:spLocks noGrp="1"/>
          </p:cNvSpPr>
          <p:nvPr>
            <p:ph type="sldNum" sz="quarter" idx="10"/>
          </p:nvPr>
        </p:nvSpPr>
        <p:spPr/>
        <p:txBody>
          <a:bodyPr/>
          <a:lstStyle/>
          <a:p>
            <a:fld id="{3AEBE8C4-D9E3-604D-8926-D8F47B72DCAA}" type="slidenum">
              <a:rPr lang="en-US" smtClean="0"/>
              <a:t>14</a:t>
            </a:fld>
            <a:endParaRPr lang="en-US"/>
          </a:p>
        </p:txBody>
      </p:sp>
      <p:sp>
        <p:nvSpPr>
          <p:cNvPr id="5" name="Date Placeholder 4"/>
          <p:cNvSpPr>
            <a:spLocks noGrp="1"/>
          </p:cNvSpPr>
          <p:nvPr>
            <p:ph type="dt" idx="11"/>
          </p:nvPr>
        </p:nvSpPr>
        <p:spPr/>
        <p:txBody>
          <a:bodyPr/>
          <a:lstStyle/>
          <a:p>
            <a:r>
              <a:rPr lang="en-US"/>
              <a:t>April 2019</a:t>
            </a:r>
            <a:endParaRPr lang="en-US" dirty="0"/>
          </a:p>
        </p:txBody>
      </p:sp>
      <p:sp>
        <p:nvSpPr>
          <p:cNvPr id="6" name="Footer Placeholder 5"/>
          <p:cNvSpPr>
            <a:spLocks noGrp="1"/>
          </p:cNvSpPr>
          <p:nvPr>
            <p:ph type="ftr" sz="quarter" idx="12"/>
          </p:nvPr>
        </p:nvSpPr>
        <p:spPr/>
        <p:txBody>
          <a:bodyPr/>
          <a:lstStyle/>
          <a:p>
            <a:r>
              <a:rPr lang="en-US"/>
              <a:t>Schramm Consulting, LLC</a:t>
            </a:r>
            <a:endParaRPr lang="en-US" dirty="0"/>
          </a:p>
        </p:txBody>
      </p:sp>
      <p:sp>
        <p:nvSpPr>
          <p:cNvPr id="7" name="Header Placeholder 6">
            <a:extLst>
              <a:ext uri="{FF2B5EF4-FFF2-40B4-BE49-F238E27FC236}">
                <a16:creationId xmlns:a16="http://schemas.microsoft.com/office/drawing/2014/main" id="{3BD4635F-8256-0B49-8F73-B20FBE5A36AA}"/>
              </a:ext>
            </a:extLst>
          </p:cNvPr>
          <p:cNvSpPr>
            <a:spLocks noGrp="1"/>
          </p:cNvSpPr>
          <p:nvPr>
            <p:ph type="hdr" sz="quarter"/>
          </p:nvPr>
        </p:nvSpPr>
        <p:spPr/>
        <p:txBody>
          <a:bodyPr/>
          <a:lstStyle/>
          <a:p>
            <a:r>
              <a:rPr lang="en-US"/>
              <a:t>NHPCO Leadership &amp; Advocacy Conference</a:t>
            </a:r>
          </a:p>
        </p:txBody>
      </p:sp>
    </p:spTree>
    <p:extLst>
      <p:ext uri="{BB962C8B-B14F-4D97-AF65-F5344CB8AC3E}">
        <p14:creationId xmlns:p14="http://schemas.microsoft.com/office/powerpoint/2010/main" val="11085788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AE77DD6-9AF3-450C-B257-FDE4DD91935C}" type="slidenum">
              <a:rPr lang="en-US" smtClean="0">
                <a:solidFill>
                  <a:prstClr val="black"/>
                </a:solidFill>
                <a:latin typeface="Calibri"/>
              </a:rPr>
              <a:pPr/>
              <a:t>15</a:t>
            </a:fld>
            <a:endParaRPr lang="en-US" dirty="0">
              <a:solidFill>
                <a:prstClr val="black"/>
              </a:solidFill>
              <a:latin typeface="Calibri"/>
            </a:endParaRPr>
          </a:p>
        </p:txBody>
      </p:sp>
      <p:sp>
        <p:nvSpPr>
          <p:cNvPr id="5" name="Date Placeholder 4">
            <a:extLst>
              <a:ext uri="{FF2B5EF4-FFF2-40B4-BE49-F238E27FC236}">
                <a16:creationId xmlns:a16="http://schemas.microsoft.com/office/drawing/2014/main" id="{A46A5F3D-5CF5-434F-A46C-12C029736B7F}"/>
              </a:ext>
            </a:extLst>
          </p:cNvPr>
          <p:cNvSpPr>
            <a:spLocks noGrp="1"/>
          </p:cNvSpPr>
          <p:nvPr>
            <p:ph type="dt" idx="1"/>
          </p:nvPr>
        </p:nvSpPr>
        <p:spPr/>
        <p:txBody>
          <a:bodyPr/>
          <a:lstStyle/>
          <a:p>
            <a:r>
              <a:rPr lang="en-US"/>
              <a:t>April 2019</a:t>
            </a:r>
          </a:p>
        </p:txBody>
      </p:sp>
      <p:sp>
        <p:nvSpPr>
          <p:cNvPr id="6" name="Footer Placeholder 5">
            <a:extLst>
              <a:ext uri="{FF2B5EF4-FFF2-40B4-BE49-F238E27FC236}">
                <a16:creationId xmlns:a16="http://schemas.microsoft.com/office/drawing/2014/main" id="{EAA56AC2-8C6C-A841-AE38-FB322F4AAABE}"/>
              </a:ext>
            </a:extLst>
          </p:cNvPr>
          <p:cNvSpPr>
            <a:spLocks noGrp="1"/>
          </p:cNvSpPr>
          <p:nvPr>
            <p:ph type="ftr" sz="quarter" idx="4"/>
          </p:nvPr>
        </p:nvSpPr>
        <p:spPr/>
        <p:txBody>
          <a:bodyPr/>
          <a:lstStyle/>
          <a:p>
            <a:r>
              <a:rPr lang="en-US"/>
              <a:t>Schramm Consulting, LLC</a:t>
            </a:r>
          </a:p>
        </p:txBody>
      </p:sp>
      <p:sp>
        <p:nvSpPr>
          <p:cNvPr id="7" name="Header Placeholder 6">
            <a:extLst>
              <a:ext uri="{FF2B5EF4-FFF2-40B4-BE49-F238E27FC236}">
                <a16:creationId xmlns:a16="http://schemas.microsoft.com/office/drawing/2014/main" id="{5B2CE16D-36A7-434E-B851-9544FD820112}"/>
              </a:ext>
            </a:extLst>
          </p:cNvPr>
          <p:cNvSpPr>
            <a:spLocks noGrp="1"/>
          </p:cNvSpPr>
          <p:nvPr>
            <p:ph type="hdr" sz="quarter"/>
          </p:nvPr>
        </p:nvSpPr>
        <p:spPr/>
        <p:txBody>
          <a:bodyPr/>
          <a:lstStyle/>
          <a:p>
            <a:r>
              <a:rPr lang="en-US"/>
              <a:t>NHPCO Leadership &amp; Advocacy Conference</a:t>
            </a:r>
          </a:p>
        </p:txBody>
      </p:sp>
    </p:spTree>
    <p:extLst>
      <p:ext uri="{BB962C8B-B14F-4D97-AF65-F5344CB8AC3E}">
        <p14:creationId xmlns:p14="http://schemas.microsoft.com/office/powerpoint/2010/main" val="25138250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AE77DD6-9AF3-450C-B257-FDE4DD91935C}" type="slidenum">
              <a:rPr lang="en-US" smtClean="0">
                <a:solidFill>
                  <a:prstClr val="black"/>
                </a:solidFill>
                <a:latin typeface="Calibri"/>
              </a:rPr>
              <a:pPr/>
              <a:t>16</a:t>
            </a:fld>
            <a:endParaRPr lang="en-US" dirty="0">
              <a:solidFill>
                <a:prstClr val="black"/>
              </a:solidFill>
              <a:latin typeface="Calibri"/>
            </a:endParaRPr>
          </a:p>
        </p:txBody>
      </p:sp>
      <p:sp>
        <p:nvSpPr>
          <p:cNvPr id="5" name="Date Placeholder 4">
            <a:extLst>
              <a:ext uri="{FF2B5EF4-FFF2-40B4-BE49-F238E27FC236}">
                <a16:creationId xmlns:a16="http://schemas.microsoft.com/office/drawing/2014/main" id="{E1DD8A34-F2E0-E44B-B48F-7029FA731522}"/>
              </a:ext>
            </a:extLst>
          </p:cNvPr>
          <p:cNvSpPr>
            <a:spLocks noGrp="1"/>
          </p:cNvSpPr>
          <p:nvPr>
            <p:ph type="dt" idx="1"/>
          </p:nvPr>
        </p:nvSpPr>
        <p:spPr/>
        <p:txBody>
          <a:bodyPr/>
          <a:lstStyle/>
          <a:p>
            <a:r>
              <a:rPr lang="en-US"/>
              <a:t>April 2019</a:t>
            </a:r>
          </a:p>
        </p:txBody>
      </p:sp>
      <p:sp>
        <p:nvSpPr>
          <p:cNvPr id="6" name="Footer Placeholder 5">
            <a:extLst>
              <a:ext uri="{FF2B5EF4-FFF2-40B4-BE49-F238E27FC236}">
                <a16:creationId xmlns:a16="http://schemas.microsoft.com/office/drawing/2014/main" id="{D94A5BE2-4320-1E4D-8C0F-9A3D32AAF38D}"/>
              </a:ext>
            </a:extLst>
          </p:cNvPr>
          <p:cNvSpPr>
            <a:spLocks noGrp="1"/>
          </p:cNvSpPr>
          <p:nvPr>
            <p:ph type="ftr" sz="quarter" idx="4"/>
          </p:nvPr>
        </p:nvSpPr>
        <p:spPr/>
        <p:txBody>
          <a:bodyPr/>
          <a:lstStyle/>
          <a:p>
            <a:r>
              <a:rPr lang="en-US"/>
              <a:t>Schramm Consulting, LLC</a:t>
            </a:r>
          </a:p>
        </p:txBody>
      </p:sp>
      <p:sp>
        <p:nvSpPr>
          <p:cNvPr id="7" name="Header Placeholder 6">
            <a:extLst>
              <a:ext uri="{FF2B5EF4-FFF2-40B4-BE49-F238E27FC236}">
                <a16:creationId xmlns:a16="http://schemas.microsoft.com/office/drawing/2014/main" id="{7180F49B-F12A-A64F-B410-DBB764516771}"/>
              </a:ext>
            </a:extLst>
          </p:cNvPr>
          <p:cNvSpPr>
            <a:spLocks noGrp="1"/>
          </p:cNvSpPr>
          <p:nvPr>
            <p:ph type="hdr" sz="quarter"/>
          </p:nvPr>
        </p:nvSpPr>
        <p:spPr/>
        <p:txBody>
          <a:bodyPr/>
          <a:lstStyle/>
          <a:p>
            <a:r>
              <a:rPr lang="en-US"/>
              <a:t>NHPCO Leadership &amp; Advocacy Conference</a:t>
            </a:r>
          </a:p>
        </p:txBody>
      </p:sp>
    </p:spTree>
    <p:extLst>
      <p:ext uri="{BB962C8B-B14F-4D97-AF65-F5344CB8AC3E}">
        <p14:creationId xmlns:p14="http://schemas.microsoft.com/office/powerpoint/2010/main" val="39455137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3976">
              <a:defRPr/>
            </a:pPr>
            <a:r>
              <a:rPr lang="en-US" dirty="0"/>
              <a:t>By</a:t>
            </a:r>
            <a:r>
              <a:rPr lang="en-US" baseline="0" dirty="0"/>
              <a:t> High-Cost here we are referring to patients in the top 5% for health care spending.</a:t>
            </a:r>
            <a:endParaRPr lang="en-US" dirty="0"/>
          </a:p>
          <a:p>
            <a:endParaRPr lang="en-US" dirty="0"/>
          </a:p>
        </p:txBody>
      </p:sp>
      <p:sp>
        <p:nvSpPr>
          <p:cNvPr id="4" name="Slide Number Placeholder 3"/>
          <p:cNvSpPr>
            <a:spLocks noGrp="1"/>
          </p:cNvSpPr>
          <p:nvPr>
            <p:ph type="sldNum" sz="quarter" idx="10"/>
          </p:nvPr>
        </p:nvSpPr>
        <p:spPr/>
        <p:txBody>
          <a:bodyPr/>
          <a:lstStyle/>
          <a:p>
            <a:fld id="{BAE77DD6-9AF3-450C-B257-FDE4DD91935C}" type="slidenum">
              <a:rPr lang="en-US" smtClean="0">
                <a:solidFill>
                  <a:prstClr val="black"/>
                </a:solidFill>
                <a:latin typeface="Calibri"/>
              </a:rPr>
              <a:pPr/>
              <a:t>17</a:t>
            </a:fld>
            <a:endParaRPr lang="en-US" dirty="0">
              <a:solidFill>
                <a:prstClr val="black"/>
              </a:solidFill>
              <a:latin typeface="Calibri"/>
            </a:endParaRPr>
          </a:p>
        </p:txBody>
      </p:sp>
      <p:sp>
        <p:nvSpPr>
          <p:cNvPr id="5" name="Date Placeholder 4">
            <a:extLst>
              <a:ext uri="{FF2B5EF4-FFF2-40B4-BE49-F238E27FC236}">
                <a16:creationId xmlns:a16="http://schemas.microsoft.com/office/drawing/2014/main" id="{B82DA7CB-57EC-374B-BDEB-E94A49D40B0B}"/>
              </a:ext>
            </a:extLst>
          </p:cNvPr>
          <p:cNvSpPr>
            <a:spLocks noGrp="1"/>
          </p:cNvSpPr>
          <p:nvPr>
            <p:ph type="dt" idx="1"/>
          </p:nvPr>
        </p:nvSpPr>
        <p:spPr/>
        <p:txBody>
          <a:bodyPr/>
          <a:lstStyle/>
          <a:p>
            <a:r>
              <a:rPr lang="en-US"/>
              <a:t>April 2019</a:t>
            </a:r>
          </a:p>
        </p:txBody>
      </p:sp>
      <p:sp>
        <p:nvSpPr>
          <p:cNvPr id="6" name="Footer Placeholder 5">
            <a:extLst>
              <a:ext uri="{FF2B5EF4-FFF2-40B4-BE49-F238E27FC236}">
                <a16:creationId xmlns:a16="http://schemas.microsoft.com/office/drawing/2014/main" id="{C25D5A37-9B2F-A84A-BD78-B2DE7C2B9000}"/>
              </a:ext>
            </a:extLst>
          </p:cNvPr>
          <p:cNvSpPr>
            <a:spLocks noGrp="1"/>
          </p:cNvSpPr>
          <p:nvPr>
            <p:ph type="ftr" sz="quarter" idx="4"/>
          </p:nvPr>
        </p:nvSpPr>
        <p:spPr/>
        <p:txBody>
          <a:bodyPr/>
          <a:lstStyle/>
          <a:p>
            <a:r>
              <a:rPr lang="en-US"/>
              <a:t>Schramm Consulting, LLC</a:t>
            </a:r>
          </a:p>
        </p:txBody>
      </p:sp>
      <p:sp>
        <p:nvSpPr>
          <p:cNvPr id="7" name="Header Placeholder 6">
            <a:extLst>
              <a:ext uri="{FF2B5EF4-FFF2-40B4-BE49-F238E27FC236}">
                <a16:creationId xmlns:a16="http://schemas.microsoft.com/office/drawing/2014/main" id="{B65D31E0-61E9-2848-A62C-8FB07501E3D7}"/>
              </a:ext>
            </a:extLst>
          </p:cNvPr>
          <p:cNvSpPr>
            <a:spLocks noGrp="1"/>
          </p:cNvSpPr>
          <p:nvPr>
            <p:ph type="hdr" sz="quarter"/>
          </p:nvPr>
        </p:nvSpPr>
        <p:spPr/>
        <p:txBody>
          <a:bodyPr/>
          <a:lstStyle/>
          <a:p>
            <a:r>
              <a:rPr lang="en-US"/>
              <a:t>NHPCO Leadership &amp; Advocacy Conference</a:t>
            </a:r>
          </a:p>
        </p:txBody>
      </p:sp>
    </p:spTree>
    <p:extLst>
      <p:ext uri="{BB962C8B-B14F-4D97-AF65-F5344CB8AC3E}">
        <p14:creationId xmlns:p14="http://schemas.microsoft.com/office/powerpoint/2010/main" val="10763062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COPD measures are coming this</a:t>
            </a:r>
            <a:r>
              <a:rPr lang="en-US" baseline="0" dirty="0"/>
              <a:t> December – another critically important target population.</a:t>
            </a:r>
            <a:endParaRPr lang="en-US" dirty="0"/>
          </a:p>
        </p:txBody>
      </p:sp>
      <p:sp>
        <p:nvSpPr>
          <p:cNvPr id="4" name="Slide Number Placeholder 3"/>
          <p:cNvSpPr>
            <a:spLocks noGrp="1"/>
          </p:cNvSpPr>
          <p:nvPr>
            <p:ph type="sldNum" sz="quarter" idx="10"/>
          </p:nvPr>
        </p:nvSpPr>
        <p:spPr/>
        <p:txBody>
          <a:bodyPr/>
          <a:lstStyle/>
          <a:p>
            <a:fld id="{BAE77DD6-9AF3-450C-B257-FDE4DD91935C}" type="slidenum">
              <a:rPr lang="en-US" smtClean="0">
                <a:solidFill>
                  <a:prstClr val="black"/>
                </a:solidFill>
                <a:latin typeface="Calibri"/>
              </a:rPr>
              <a:pPr/>
              <a:t>40</a:t>
            </a:fld>
            <a:endParaRPr lang="en-US" dirty="0">
              <a:solidFill>
                <a:prstClr val="black"/>
              </a:solidFill>
              <a:latin typeface="Calibri"/>
            </a:endParaRPr>
          </a:p>
        </p:txBody>
      </p:sp>
      <p:sp>
        <p:nvSpPr>
          <p:cNvPr id="5" name="Date Placeholder 4">
            <a:extLst>
              <a:ext uri="{FF2B5EF4-FFF2-40B4-BE49-F238E27FC236}">
                <a16:creationId xmlns:a16="http://schemas.microsoft.com/office/drawing/2014/main" id="{9517B7CE-6896-E74C-899F-5C1BC4490813}"/>
              </a:ext>
            </a:extLst>
          </p:cNvPr>
          <p:cNvSpPr>
            <a:spLocks noGrp="1"/>
          </p:cNvSpPr>
          <p:nvPr>
            <p:ph type="dt" idx="1"/>
          </p:nvPr>
        </p:nvSpPr>
        <p:spPr/>
        <p:txBody>
          <a:bodyPr/>
          <a:lstStyle/>
          <a:p>
            <a:r>
              <a:rPr lang="en-US"/>
              <a:t>April 2019</a:t>
            </a:r>
          </a:p>
        </p:txBody>
      </p:sp>
      <p:sp>
        <p:nvSpPr>
          <p:cNvPr id="6" name="Footer Placeholder 5">
            <a:extLst>
              <a:ext uri="{FF2B5EF4-FFF2-40B4-BE49-F238E27FC236}">
                <a16:creationId xmlns:a16="http://schemas.microsoft.com/office/drawing/2014/main" id="{BE9749AD-EED7-BC42-A940-D68D472F39D4}"/>
              </a:ext>
            </a:extLst>
          </p:cNvPr>
          <p:cNvSpPr>
            <a:spLocks noGrp="1"/>
          </p:cNvSpPr>
          <p:nvPr>
            <p:ph type="ftr" sz="quarter" idx="4"/>
          </p:nvPr>
        </p:nvSpPr>
        <p:spPr/>
        <p:txBody>
          <a:bodyPr/>
          <a:lstStyle/>
          <a:p>
            <a:r>
              <a:rPr lang="en-US"/>
              <a:t>Schramm Consulting, LLC</a:t>
            </a:r>
          </a:p>
        </p:txBody>
      </p:sp>
      <p:sp>
        <p:nvSpPr>
          <p:cNvPr id="7" name="Header Placeholder 6">
            <a:extLst>
              <a:ext uri="{FF2B5EF4-FFF2-40B4-BE49-F238E27FC236}">
                <a16:creationId xmlns:a16="http://schemas.microsoft.com/office/drawing/2014/main" id="{3BE7733B-739B-DD4F-A509-106E7A52E09F}"/>
              </a:ext>
            </a:extLst>
          </p:cNvPr>
          <p:cNvSpPr>
            <a:spLocks noGrp="1"/>
          </p:cNvSpPr>
          <p:nvPr>
            <p:ph type="hdr" sz="quarter"/>
          </p:nvPr>
        </p:nvSpPr>
        <p:spPr/>
        <p:txBody>
          <a:bodyPr/>
          <a:lstStyle/>
          <a:p>
            <a:r>
              <a:rPr lang="en-US"/>
              <a:t>NHPCO Leadership &amp; Advocacy Conference</a:t>
            </a:r>
          </a:p>
        </p:txBody>
      </p:sp>
    </p:spTree>
    <p:extLst>
      <p:ext uri="{BB962C8B-B14F-4D97-AF65-F5344CB8AC3E}">
        <p14:creationId xmlns:p14="http://schemas.microsoft.com/office/powerpoint/2010/main" val="28881029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COPD measures are coming this</a:t>
            </a:r>
            <a:r>
              <a:rPr lang="en-US" baseline="0" dirty="0"/>
              <a:t> December – another critically important target population.</a:t>
            </a:r>
            <a:endParaRPr lang="en-US" dirty="0"/>
          </a:p>
        </p:txBody>
      </p:sp>
      <p:sp>
        <p:nvSpPr>
          <p:cNvPr id="4" name="Slide Number Placeholder 3"/>
          <p:cNvSpPr>
            <a:spLocks noGrp="1"/>
          </p:cNvSpPr>
          <p:nvPr>
            <p:ph type="sldNum" sz="quarter" idx="10"/>
          </p:nvPr>
        </p:nvSpPr>
        <p:spPr/>
        <p:txBody>
          <a:bodyPr/>
          <a:lstStyle/>
          <a:p>
            <a:fld id="{BAE77DD6-9AF3-450C-B257-FDE4DD91935C}" type="slidenum">
              <a:rPr lang="en-US" smtClean="0">
                <a:solidFill>
                  <a:prstClr val="black"/>
                </a:solidFill>
                <a:latin typeface="Calibri"/>
              </a:rPr>
              <a:pPr/>
              <a:t>41</a:t>
            </a:fld>
            <a:endParaRPr lang="en-US" dirty="0">
              <a:solidFill>
                <a:prstClr val="black"/>
              </a:solidFill>
              <a:latin typeface="Calibri"/>
            </a:endParaRPr>
          </a:p>
        </p:txBody>
      </p:sp>
      <p:sp>
        <p:nvSpPr>
          <p:cNvPr id="5" name="Date Placeholder 4">
            <a:extLst>
              <a:ext uri="{FF2B5EF4-FFF2-40B4-BE49-F238E27FC236}">
                <a16:creationId xmlns:a16="http://schemas.microsoft.com/office/drawing/2014/main" id="{7F9AB63E-CAB8-0E43-809E-CD858A739566}"/>
              </a:ext>
            </a:extLst>
          </p:cNvPr>
          <p:cNvSpPr>
            <a:spLocks noGrp="1"/>
          </p:cNvSpPr>
          <p:nvPr>
            <p:ph type="dt" idx="1"/>
          </p:nvPr>
        </p:nvSpPr>
        <p:spPr/>
        <p:txBody>
          <a:bodyPr/>
          <a:lstStyle/>
          <a:p>
            <a:r>
              <a:rPr lang="en-US"/>
              <a:t>April 2019</a:t>
            </a:r>
          </a:p>
        </p:txBody>
      </p:sp>
      <p:sp>
        <p:nvSpPr>
          <p:cNvPr id="6" name="Footer Placeholder 5">
            <a:extLst>
              <a:ext uri="{FF2B5EF4-FFF2-40B4-BE49-F238E27FC236}">
                <a16:creationId xmlns:a16="http://schemas.microsoft.com/office/drawing/2014/main" id="{60206B52-5356-DC40-AB9B-3EF6EAD6E026}"/>
              </a:ext>
            </a:extLst>
          </p:cNvPr>
          <p:cNvSpPr>
            <a:spLocks noGrp="1"/>
          </p:cNvSpPr>
          <p:nvPr>
            <p:ph type="ftr" sz="quarter" idx="4"/>
          </p:nvPr>
        </p:nvSpPr>
        <p:spPr/>
        <p:txBody>
          <a:bodyPr/>
          <a:lstStyle/>
          <a:p>
            <a:r>
              <a:rPr lang="en-US"/>
              <a:t>Schramm Consulting, LLC</a:t>
            </a:r>
          </a:p>
        </p:txBody>
      </p:sp>
      <p:sp>
        <p:nvSpPr>
          <p:cNvPr id="7" name="Header Placeholder 6">
            <a:extLst>
              <a:ext uri="{FF2B5EF4-FFF2-40B4-BE49-F238E27FC236}">
                <a16:creationId xmlns:a16="http://schemas.microsoft.com/office/drawing/2014/main" id="{9F12A893-7365-9C4B-A2E4-86EC4075FCE1}"/>
              </a:ext>
            </a:extLst>
          </p:cNvPr>
          <p:cNvSpPr>
            <a:spLocks noGrp="1"/>
          </p:cNvSpPr>
          <p:nvPr>
            <p:ph type="hdr" sz="quarter"/>
          </p:nvPr>
        </p:nvSpPr>
        <p:spPr/>
        <p:txBody>
          <a:bodyPr/>
          <a:lstStyle/>
          <a:p>
            <a:r>
              <a:rPr lang="en-US"/>
              <a:t>NHPCO Leadership &amp; Advocacy Conference</a:t>
            </a:r>
          </a:p>
        </p:txBody>
      </p:sp>
    </p:spTree>
    <p:extLst>
      <p:ext uri="{BB962C8B-B14F-4D97-AF65-F5344CB8AC3E}">
        <p14:creationId xmlns:p14="http://schemas.microsoft.com/office/powerpoint/2010/main" val="4505272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AE77DD6-9AF3-450C-B257-FDE4DD91935C}" type="slidenum">
              <a:rPr lang="en-US" smtClean="0">
                <a:solidFill>
                  <a:prstClr val="black"/>
                </a:solidFill>
                <a:latin typeface="Calibri"/>
              </a:rPr>
              <a:pPr/>
              <a:t>43</a:t>
            </a:fld>
            <a:endParaRPr lang="en-US" dirty="0">
              <a:solidFill>
                <a:prstClr val="black"/>
              </a:solidFill>
              <a:latin typeface="Calibri"/>
            </a:endParaRPr>
          </a:p>
        </p:txBody>
      </p:sp>
      <p:sp>
        <p:nvSpPr>
          <p:cNvPr id="5" name="Date Placeholder 4">
            <a:extLst>
              <a:ext uri="{FF2B5EF4-FFF2-40B4-BE49-F238E27FC236}">
                <a16:creationId xmlns:a16="http://schemas.microsoft.com/office/drawing/2014/main" id="{5C4931D6-4F09-1746-AEF8-00CFEBB16A56}"/>
              </a:ext>
            </a:extLst>
          </p:cNvPr>
          <p:cNvSpPr>
            <a:spLocks noGrp="1"/>
          </p:cNvSpPr>
          <p:nvPr>
            <p:ph type="dt" idx="1"/>
          </p:nvPr>
        </p:nvSpPr>
        <p:spPr/>
        <p:txBody>
          <a:bodyPr/>
          <a:lstStyle/>
          <a:p>
            <a:r>
              <a:rPr lang="en-US"/>
              <a:t>April 2019</a:t>
            </a:r>
          </a:p>
        </p:txBody>
      </p:sp>
      <p:sp>
        <p:nvSpPr>
          <p:cNvPr id="6" name="Footer Placeholder 5">
            <a:extLst>
              <a:ext uri="{FF2B5EF4-FFF2-40B4-BE49-F238E27FC236}">
                <a16:creationId xmlns:a16="http://schemas.microsoft.com/office/drawing/2014/main" id="{62E5D006-A252-2740-A89F-8EB3B578DAB2}"/>
              </a:ext>
            </a:extLst>
          </p:cNvPr>
          <p:cNvSpPr>
            <a:spLocks noGrp="1"/>
          </p:cNvSpPr>
          <p:nvPr>
            <p:ph type="ftr" sz="quarter" idx="4"/>
          </p:nvPr>
        </p:nvSpPr>
        <p:spPr/>
        <p:txBody>
          <a:bodyPr/>
          <a:lstStyle/>
          <a:p>
            <a:r>
              <a:rPr lang="en-US"/>
              <a:t>Schramm Consulting, LLC</a:t>
            </a:r>
          </a:p>
        </p:txBody>
      </p:sp>
      <p:sp>
        <p:nvSpPr>
          <p:cNvPr id="7" name="Header Placeholder 6">
            <a:extLst>
              <a:ext uri="{FF2B5EF4-FFF2-40B4-BE49-F238E27FC236}">
                <a16:creationId xmlns:a16="http://schemas.microsoft.com/office/drawing/2014/main" id="{FD7E4F05-21B0-FF4B-A02B-BC9E9C12F78A}"/>
              </a:ext>
            </a:extLst>
          </p:cNvPr>
          <p:cNvSpPr>
            <a:spLocks noGrp="1"/>
          </p:cNvSpPr>
          <p:nvPr>
            <p:ph type="hdr" sz="quarter"/>
          </p:nvPr>
        </p:nvSpPr>
        <p:spPr/>
        <p:txBody>
          <a:bodyPr/>
          <a:lstStyle/>
          <a:p>
            <a:r>
              <a:rPr lang="en-US"/>
              <a:t>NHPCO Leadership &amp; Advocacy Conference</a:t>
            </a:r>
          </a:p>
        </p:txBody>
      </p:sp>
    </p:spTree>
    <p:extLst>
      <p:ext uri="{BB962C8B-B14F-4D97-AF65-F5344CB8AC3E}">
        <p14:creationId xmlns:p14="http://schemas.microsoft.com/office/powerpoint/2010/main" val="24609665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317268-351A-441E-A216-883D25E0C750}"/>
              </a:ext>
            </a:extLst>
          </p:cNvPr>
          <p:cNvSpPr>
            <a:spLocks noGrp="1"/>
          </p:cNvSpPr>
          <p:nvPr>
            <p:ph type="ctrTitle" hasCustomPrompt="1"/>
          </p:nvPr>
        </p:nvSpPr>
        <p:spPr>
          <a:xfrm>
            <a:off x="358140" y="2701608"/>
            <a:ext cx="8602980" cy="2294890"/>
          </a:xfrm>
        </p:spPr>
        <p:txBody>
          <a:bodyPr anchor="b"/>
          <a:lstStyle>
            <a:lvl1pPr algn="ctr">
              <a:defRPr sz="6000"/>
            </a:lvl1pPr>
          </a:lstStyle>
          <a:p>
            <a:r>
              <a:rPr lang="en-US" dirty="0"/>
              <a:t>Session Title</a:t>
            </a:r>
            <a:br>
              <a:rPr lang="en-US" dirty="0"/>
            </a:br>
            <a:endParaRPr lang="en-US" dirty="0"/>
          </a:p>
        </p:txBody>
      </p:sp>
      <p:sp>
        <p:nvSpPr>
          <p:cNvPr id="3" name="Subtitle 2">
            <a:extLst>
              <a:ext uri="{FF2B5EF4-FFF2-40B4-BE49-F238E27FC236}">
                <a16:creationId xmlns:a16="http://schemas.microsoft.com/office/drawing/2014/main" id="{90B5C429-44F9-4D21-93EE-3B16EED8CCB7}"/>
              </a:ext>
            </a:extLst>
          </p:cNvPr>
          <p:cNvSpPr>
            <a:spLocks noGrp="1"/>
          </p:cNvSpPr>
          <p:nvPr>
            <p:ph type="subTitle" idx="1" hasCustomPrompt="1"/>
          </p:nvPr>
        </p:nvSpPr>
        <p:spPr>
          <a:xfrm>
            <a:off x="358140" y="4996498"/>
            <a:ext cx="860298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Faculty Name(s), credentials, email address</a:t>
            </a:r>
          </a:p>
        </p:txBody>
      </p:sp>
    </p:spTree>
    <p:extLst>
      <p:ext uri="{BB962C8B-B14F-4D97-AF65-F5344CB8AC3E}">
        <p14:creationId xmlns:p14="http://schemas.microsoft.com/office/powerpoint/2010/main" val="37110662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8D1528-0FCF-440F-BF97-567C6615945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5D1C909-1493-4634-8F49-A87BA93A0B4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5D696A0-ABB9-4D73-8FFF-0B365B0091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97935FC-2FD7-4E0D-A8A5-6C2B2BEEA557}"/>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6BD11A7D-216F-43A9-B95B-A307CA128700}"/>
              </a:ext>
            </a:extLst>
          </p:cNvPr>
          <p:cNvSpPr>
            <a:spLocks noGrp="1"/>
          </p:cNvSpPr>
          <p:nvPr>
            <p:ph type="ftr" sz="quarter" idx="11"/>
          </p:nvPr>
        </p:nvSpPr>
        <p:spPr/>
        <p:txBody>
          <a:bodyPr/>
          <a:lstStyle/>
          <a:p>
            <a:r>
              <a:rPr lang="en-US"/>
              <a:t>Schramm Consulting at NHPCO Leadership Conference 2019</a:t>
            </a:r>
          </a:p>
        </p:txBody>
      </p:sp>
    </p:spTree>
    <p:extLst>
      <p:ext uri="{BB962C8B-B14F-4D97-AF65-F5344CB8AC3E}">
        <p14:creationId xmlns:p14="http://schemas.microsoft.com/office/powerpoint/2010/main" val="32895454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0628ED-7481-4DDA-AFE4-882FF78ED64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677E06B-FA7C-4AC9-B424-8C0B8AA40F20}"/>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4D30F5-D7B7-4248-AD01-228355980288}"/>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1AAAE036-443E-47A2-A2AF-285D7C9CDFE3}"/>
              </a:ext>
            </a:extLst>
          </p:cNvPr>
          <p:cNvSpPr>
            <a:spLocks noGrp="1"/>
          </p:cNvSpPr>
          <p:nvPr>
            <p:ph type="ftr" sz="quarter" idx="11"/>
          </p:nvPr>
        </p:nvSpPr>
        <p:spPr/>
        <p:txBody>
          <a:bodyPr/>
          <a:lstStyle/>
          <a:p>
            <a:r>
              <a:rPr lang="en-US"/>
              <a:t>Schramm Consulting at NHPCO Leadership Conference 2019</a:t>
            </a:r>
          </a:p>
        </p:txBody>
      </p:sp>
    </p:spTree>
    <p:extLst>
      <p:ext uri="{BB962C8B-B14F-4D97-AF65-F5344CB8AC3E}">
        <p14:creationId xmlns:p14="http://schemas.microsoft.com/office/powerpoint/2010/main" val="17893423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890DE5E-4016-4380-81FB-668E45666CA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4E40BA6-2DCE-46C8-BCAC-04D883CEC801}"/>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D1234F-7A47-4B1F-977B-EBA34E744DBF}"/>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1B938FE3-610E-4863-8FC7-A51D54ECE0B0}"/>
              </a:ext>
            </a:extLst>
          </p:cNvPr>
          <p:cNvSpPr>
            <a:spLocks noGrp="1"/>
          </p:cNvSpPr>
          <p:nvPr>
            <p:ph type="ftr" sz="quarter" idx="11"/>
          </p:nvPr>
        </p:nvSpPr>
        <p:spPr/>
        <p:txBody>
          <a:bodyPr/>
          <a:lstStyle/>
          <a:p>
            <a:r>
              <a:rPr lang="en-US"/>
              <a:t>Schramm Consulting at NHPCO Leadership Conference 2019</a:t>
            </a:r>
          </a:p>
        </p:txBody>
      </p:sp>
    </p:spTree>
    <p:extLst>
      <p:ext uri="{BB962C8B-B14F-4D97-AF65-F5344CB8AC3E}">
        <p14:creationId xmlns:p14="http://schemas.microsoft.com/office/powerpoint/2010/main" val="37120788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E822C-6BF1-4267-BF9A-71905EE7352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1F1A882-576A-4833-B443-B539DC57590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C3FF2D3-F876-411C-B710-CF1ADC7735BC}"/>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2775F68D-F168-495F-940C-73C4C8263443}"/>
              </a:ext>
            </a:extLst>
          </p:cNvPr>
          <p:cNvSpPr>
            <a:spLocks noGrp="1"/>
          </p:cNvSpPr>
          <p:nvPr>
            <p:ph type="ftr" sz="quarter" idx="11"/>
          </p:nvPr>
        </p:nvSpPr>
        <p:spPr/>
        <p:txBody>
          <a:bodyPr/>
          <a:lstStyle/>
          <a:p>
            <a:r>
              <a:rPr lang="en-US"/>
              <a:t>Schramm Consulting at NHPCO Leadership Conference 2019</a:t>
            </a:r>
          </a:p>
        </p:txBody>
      </p:sp>
    </p:spTree>
    <p:extLst>
      <p:ext uri="{BB962C8B-B14F-4D97-AF65-F5344CB8AC3E}">
        <p14:creationId xmlns:p14="http://schemas.microsoft.com/office/powerpoint/2010/main" val="41241132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4E63B5-3354-440B-964B-03F498CF3DE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BB4586C-2A03-448B-BCF9-F8140CA00B31}"/>
              </a:ext>
            </a:extLst>
          </p:cNvPr>
          <p:cNvSpPr>
            <a:spLocks noGrp="1"/>
          </p:cNvSpPr>
          <p:nvPr>
            <p:ph idx="1" hasCustomPrompt="1"/>
          </p:nvPr>
        </p:nvSpPr>
        <p:spPr/>
        <p:txBody>
          <a:bodyPr/>
          <a:lstStyle>
            <a:lvl5pP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fld id="{32046024-5F39-2D46-A647-7CEBBA982028}" type="slidenum">
              <a:rPr lang="en-US" smtClean="0"/>
              <a:t>‹#›</a:t>
            </a:fld>
            <a:r>
              <a:rPr lang="en-US" dirty="0"/>
              <a:t>Fifth level</a:t>
            </a:r>
          </a:p>
        </p:txBody>
      </p:sp>
      <p:sp>
        <p:nvSpPr>
          <p:cNvPr id="5" name="Footer Placeholder 4">
            <a:extLst>
              <a:ext uri="{FF2B5EF4-FFF2-40B4-BE49-F238E27FC236}">
                <a16:creationId xmlns:a16="http://schemas.microsoft.com/office/drawing/2014/main" id="{5F44B3B0-01E8-40BF-A9DF-843CCBC565DD}"/>
              </a:ext>
            </a:extLst>
          </p:cNvPr>
          <p:cNvSpPr>
            <a:spLocks noGrp="1"/>
          </p:cNvSpPr>
          <p:nvPr>
            <p:ph type="ftr" sz="quarter" idx="11"/>
          </p:nvPr>
        </p:nvSpPr>
        <p:spPr/>
        <p:txBody>
          <a:bodyPr/>
          <a:lstStyle/>
          <a:p>
            <a:r>
              <a:rPr lang="en-US" dirty="0"/>
              <a:t>Schramm Consulting at NHPCO Leadership Conference 2019</a:t>
            </a:r>
          </a:p>
        </p:txBody>
      </p:sp>
      <p:sp>
        <p:nvSpPr>
          <p:cNvPr id="7" name="Slide Number Placeholder 6">
            <a:extLst>
              <a:ext uri="{FF2B5EF4-FFF2-40B4-BE49-F238E27FC236}">
                <a16:creationId xmlns:a16="http://schemas.microsoft.com/office/drawing/2014/main" id="{BEBF81FA-9EE9-4D41-8F3F-CC2925DF71DD}"/>
              </a:ext>
            </a:extLst>
          </p:cNvPr>
          <p:cNvSpPr>
            <a:spLocks noGrp="1"/>
          </p:cNvSpPr>
          <p:nvPr>
            <p:ph type="sldNum" sz="quarter" idx="12"/>
          </p:nvPr>
        </p:nvSpPr>
        <p:spPr>
          <a:xfrm>
            <a:off x="838200" y="6311900"/>
            <a:ext cx="2743200" cy="365125"/>
          </a:xfrm>
          <a:prstGeom prst="rect">
            <a:avLst/>
          </a:prstGeom>
        </p:spPr>
        <p:txBody>
          <a:bodyPr/>
          <a:lstStyle>
            <a:lvl1pPr algn="l">
              <a:defRPr sz="1200">
                <a:solidFill>
                  <a:schemeClr val="bg1">
                    <a:lumMod val="50000"/>
                  </a:schemeClr>
                </a:solidFill>
              </a:defRPr>
            </a:lvl1pPr>
          </a:lstStyle>
          <a:p>
            <a:fld id="{14799311-93B2-41E9-9238-6A3416467017}" type="slidenum">
              <a:rPr lang="en-US" smtClean="0"/>
              <a:pPr/>
              <a:t>‹#›</a:t>
            </a:fld>
            <a:endParaRPr lang="en-US" dirty="0"/>
          </a:p>
        </p:txBody>
      </p:sp>
    </p:spTree>
    <p:extLst>
      <p:ext uri="{BB962C8B-B14F-4D97-AF65-F5344CB8AC3E}">
        <p14:creationId xmlns:p14="http://schemas.microsoft.com/office/powerpoint/2010/main" val="24405152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1F4AF-BFC6-4AC0-ABC6-897E8DF968D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9CB39DC-AD2D-4171-AE01-03E9FEE6F28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E164CD6-31B1-4347-ADC6-DD7373394169}"/>
              </a:ext>
            </a:extLst>
          </p:cNvPr>
          <p:cNvSpPr>
            <a:spLocks noGrp="1"/>
          </p:cNvSpPr>
          <p:nvPr>
            <p:ph type="dt" sz="half" idx="10"/>
          </p:nvPr>
        </p:nvSpPr>
        <p:spPr>
          <a:xfrm>
            <a:off x="838200" y="6356350"/>
            <a:ext cx="2743200" cy="365125"/>
          </a:xfrm>
          <a:prstGeom prst="rect">
            <a:avLst/>
          </a:prstGeom>
        </p:spPr>
        <p:txBody>
          <a:bodyPr/>
          <a:lstStyle/>
          <a:p>
            <a:fld id="{212CB0DB-6008-3B40-B417-15D0FEEF1E68}" type="slidenum">
              <a:rPr lang="en-US" smtClean="0"/>
              <a:pPr/>
              <a:t>‹#›</a:t>
            </a:fld>
            <a:endParaRPr lang="en-US" dirty="0"/>
          </a:p>
        </p:txBody>
      </p:sp>
      <p:sp>
        <p:nvSpPr>
          <p:cNvPr id="5" name="Footer Placeholder 4">
            <a:extLst>
              <a:ext uri="{FF2B5EF4-FFF2-40B4-BE49-F238E27FC236}">
                <a16:creationId xmlns:a16="http://schemas.microsoft.com/office/drawing/2014/main" id="{50F5DB1F-4486-463B-BFA3-1DF1F0520E0E}"/>
              </a:ext>
            </a:extLst>
          </p:cNvPr>
          <p:cNvSpPr>
            <a:spLocks noGrp="1"/>
          </p:cNvSpPr>
          <p:nvPr>
            <p:ph type="ftr" sz="quarter" idx="11"/>
          </p:nvPr>
        </p:nvSpPr>
        <p:spPr/>
        <p:txBody>
          <a:bodyPr/>
          <a:lstStyle/>
          <a:p>
            <a:r>
              <a:rPr lang="en-US"/>
              <a:t>Schramm Consulting at NHPCO Leadership Conference 2019</a:t>
            </a:r>
          </a:p>
        </p:txBody>
      </p:sp>
    </p:spTree>
    <p:extLst>
      <p:ext uri="{BB962C8B-B14F-4D97-AF65-F5344CB8AC3E}">
        <p14:creationId xmlns:p14="http://schemas.microsoft.com/office/powerpoint/2010/main" val="17433792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8CB403-1A11-4886-8A75-E724E9B7A60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3325620-9B31-4E3C-83D9-6154318E7153}"/>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159D002-592C-4AF3-85D5-74FBF91C2865}"/>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57C5EEC0-1AB2-4FE0-9934-7F055F08974C}"/>
              </a:ext>
            </a:extLst>
          </p:cNvPr>
          <p:cNvSpPr>
            <a:spLocks noGrp="1"/>
          </p:cNvSpPr>
          <p:nvPr>
            <p:ph type="ftr" sz="quarter" idx="11"/>
          </p:nvPr>
        </p:nvSpPr>
        <p:spPr/>
        <p:txBody>
          <a:bodyPr/>
          <a:lstStyle/>
          <a:p>
            <a:r>
              <a:rPr lang="en-US"/>
              <a:t>Schramm Consulting at NHPCO Leadership Conference 2019</a:t>
            </a:r>
          </a:p>
        </p:txBody>
      </p:sp>
      <p:sp>
        <p:nvSpPr>
          <p:cNvPr id="7" name="Slide Number Placeholder 6">
            <a:extLst>
              <a:ext uri="{FF2B5EF4-FFF2-40B4-BE49-F238E27FC236}">
                <a16:creationId xmlns:a16="http://schemas.microsoft.com/office/drawing/2014/main" id="{4A68458F-29AA-CB4D-805E-C4C68A382A2E}"/>
              </a:ext>
            </a:extLst>
          </p:cNvPr>
          <p:cNvSpPr>
            <a:spLocks noGrp="1"/>
          </p:cNvSpPr>
          <p:nvPr>
            <p:ph type="sldNum" sz="quarter" idx="12"/>
          </p:nvPr>
        </p:nvSpPr>
        <p:spPr>
          <a:xfrm>
            <a:off x="838200" y="6311900"/>
            <a:ext cx="2743200" cy="365125"/>
          </a:xfrm>
          <a:prstGeom prst="rect">
            <a:avLst/>
          </a:prstGeom>
        </p:spPr>
        <p:txBody>
          <a:bodyPr/>
          <a:lstStyle>
            <a:lvl1pPr algn="l">
              <a:defRPr sz="1200">
                <a:solidFill>
                  <a:schemeClr val="bg1">
                    <a:lumMod val="50000"/>
                  </a:schemeClr>
                </a:solidFill>
              </a:defRPr>
            </a:lvl1pPr>
          </a:lstStyle>
          <a:p>
            <a:fld id="{14799311-93B2-41E9-9238-6A3416467017}" type="slidenum">
              <a:rPr lang="en-US" smtClean="0"/>
              <a:pPr/>
              <a:t>‹#›</a:t>
            </a:fld>
            <a:endParaRPr lang="en-US" dirty="0"/>
          </a:p>
        </p:txBody>
      </p:sp>
    </p:spTree>
    <p:extLst>
      <p:ext uri="{BB962C8B-B14F-4D97-AF65-F5344CB8AC3E}">
        <p14:creationId xmlns:p14="http://schemas.microsoft.com/office/powerpoint/2010/main" val="8760905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11212-2B1F-4E01-9BFF-F0ECA27A418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13717B6-47B7-4D9E-999D-F250DDA2B22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8BB53A54-9C8E-42C6-9DD4-9228E30CEBAF}"/>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19DB860-38EA-49BC-93C6-A1AFC6631D5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2DA3172-475C-4070-9CA5-929DCEFDF352}"/>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6979C8A-BC42-402C-9DF4-BF3555B28662}"/>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8" name="Footer Placeholder 7">
            <a:extLst>
              <a:ext uri="{FF2B5EF4-FFF2-40B4-BE49-F238E27FC236}">
                <a16:creationId xmlns:a16="http://schemas.microsoft.com/office/drawing/2014/main" id="{CE485C95-6AD0-4C15-AED5-D605AC306D51}"/>
              </a:ext>
            </a:extLst>
          </p:cNvPr>
          <p:cNvSpPr>
            <a:spLocks noGrp="1"/>
          </p:cNvSpPr>
          <p:nvPr>
            <p:ph type="ftr" sz="quarter" idx="11"/>
          </p:nvPr>
        </p:nvSpPr>
        <p:spPr/>
        <p:txBody>
          <a:bodyPr/>
          <a:lstStyle/>
          <a:p>
            <a:r>
              <a:rPr lang="en-US"/>
              <a:t>Schramm Consulting at NHPCO Leadership Conference 2019</a:t>
            </a:r>
          </a:p>
        </p:txBody>
      </p:sp>
    </p:spTree>
    <p:extLst>
      <p:ext uri="{BB962C8B-B14F-4D97-AF65-F5344CB8AC3E}">
        <p14:creationId xmlns:p14="http://schemas.microsoft.com/office/powerpoint/2010/main" val="38076831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4A4D18-C86A-49C5-A141-C170A85D211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E2AFF95-9B9D-4998-B8DF-43F2003F42E8}"/>
              </a:ext>
            </a:extLst>
          </p:cNvPr>
          <p:cNvSpPr>
            <a:spLocks noGrp="1"/>
          </p:cNvSpPr>
          <p:nvPr>
            <p:ph type="dt" sz="half" idx="10"/>
          </p:nvPr>
        </p:nvSpPr>
        <p:spPr>
          <a:xfrm>
            <a:off x="838200" y="6356350"/>
            <a:ext cx="2743200" cy="365125"/>
          </a:xfrm>
          <a:prstGeom prst="rect">
            <a:avLst/>
          </a:prstGeom>
        </p:spPr>
        <p:txBody>
          <a:bodyPr/>
          <a:lstStyle>
            <a:lvl1pPr>
              <a:defRPr sz="1600">
                <a:solidFill>
                  <a:schemeClr val="tx2"/>
                </a:solidFill>
              </a:defRPr>
            </a:lvl1pPr>
          </a:lstStyle>
          <a:p>
            <a:fld id="{972FB17E-29E2-5045-84A7-0EFF77B5A2F2}" type="slidenum">
              <a:rPr lang="en-US" smtClean="0"/>
              <a:pPr/>
              <a:t>‹#›</a:t>
            </a:fld>
            <a:endParaRPr lang="en-US" dirty="0"/>
          </a:p>
        </p:txBody>
      </p:sp>
      <p:sp>
        <p:nvSpPr>
          <p:cNvPr id="4" name="Footer Placeholder 3">
            <a:extLst>
              <a:ext uri="{FF2B5EF4-FFF2-40B4-BE49-F238E27FC236}">
                <a16:creationId xmlns:a16="http://schemas.microsoft.com/office/drawing/2014/main" id="{EDD8CC6C-1541-4BAD-81FB-C09864D8EC62}"/>
              </a:ext>
            </a:extLst>
          </p:cNvPr>
          <p:cNvSpPr>
            <a:spLocks noGrp="1"/>
          </p:cNvSpPr>
          <p:nvPr>
            <p:ph type="ftr" sz="quarter" idx="11"/>
          </p:nvPr>
        </p:nvSpPr>
        <p:spPr/>
        <p:txBody>
          <a:bodyPr/>
          <a:lstStyle/>
          <a:p>
            <a:r>
              <a:rPr lang="en-US"/>
              <a:t>Schramm Consulting at NHPCO Leadership Conference 2019</a:t>
            </a:r>
          </a:p>
        </p:txBody>
      </p:sp>
    </p:spTree>
    <p:extLst>
      <p:ext uri="{BB962C8B-B14F-4D97-AF65-F5344CB8AC3E}">
        <p14:creationId xmlns:p14="http://schemas.microsoft.com/office/powerpoint/2010/main" val="11004165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FE5520F-AC70-435D-B745-9209433ACAB6}"/>
              </a:ext>
            </a:extLst>
          </p:cNvPr>
          <p:cNvSpPr>
            <a:spLocks noGrp="1"/>
          </p:cNvSpPr>
          <p:nvPr>
            <p:ph type="dt" sz="half" idx="10"/>
          </p:nvPr>
        </p:nvSpPr>
        <p:spPr>
          <a:xfrm>
            <a:off x="838200" y="6356350"/>
            <a:ext cx="2743200" cy="365125"/>
          </a:xfrm>
          <a:prstGeom prst="rect">
            <a:avLst/>
          </a:prstGeom>
        </p:spPr>
        <p:txBody>
          <a:bodyPr/>
          <a:lstStyle>
            <a:lvl1pPr>
              <a:defRPr>
                <a:solidFill>
                  <a:schemeClr val="bg1">
                    <a:lumMod val="50000"/>
                  </a:schemeClr>
                </a:solidFill>
              </a:defRPr>
            </a:lvl1pPr>
          </a:lstStyle>
          <a:p>
            <a:endParaRPr lang="en-US" dirty="0"/>
          </a:p>
        </p:txBody>
      </p:sp>
      <p:sp>
        <p:nvSpPr>
          <p:cNvPr id="3" name="Footer Placeholder 2">
            <a:extLst>
              <a:ext uri="{FF2B5EF4-FFF2-40B4-BE49-F238E27FC236}">
                <a16:creationId xmlns:a16="http://schemas.microsoft.com/office/drawing/2014/main" id="{65F26588-1ED5-4F78-A0FE-7521267CF829}"/>
              </a:ext>
            </a:extLst>
          </p:cNvPr>
          <p:cNvSpPr>
            <a:spLocks noGrp="1"/>
          </p:cNvSpPr>
          <p:nvPr>
            <p:ph type="ftr" sz="quarter" idx="11"/>
          </p:nvPr>
        </p:nvSpPr>
        <p:spPr/>
        <p:txBody>
          <a:bodyPr/>
          <a:lstStyle/>
          <a:p>
            <a:r>
              <a:rPr lang="en-US" dirty="0"/>
              <a:t>Schramm Consulting at NHPCO Leadership Conference 2019</a:t>
            </a:r>
          </a:p>
        </p:txBody>
      </p:sp>
    </p:spTree>
    <p:extLst>
      <p:ext uri="{BB962C8B-B14F-4D97-AF65-F5344CB8AC3E}">
        <p14:creationId xmlns:p14="http://schemas.microsoft.com/office/powerpoint/2010/main" val="26669514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773390-4032-4DD2-9AA4-B2A42BEA790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176CEC5-43A0-48FE-809E-405DC7D1370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89B7287-EA3E-4110-8771-74061E9AC66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17E7A5C-FD2A-4C30-82A2-723E1966D03F}"/>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7E8B87F2-2A38-4E7C-A8A8-8FB8474B44B5}"/>
              </a:ext>
            </a:extLst>
          </p:cNvPr>
          <p:cNvSpPr>
            <a:spLocks noGrp="1"/>
          </p:cNvSpPr>
          <p:nvPr>
            <p:ph type="ftr" sz="quarter" idx="11"/>
          </p:nvPr>
        </p:nvSpPr>
        <p:spPr/>
        <p:txBody>
          <a:bodyPr/>
          <a:lstStyle/>
          <a:p>
            <a:r>
              <a:rPr lang="en-US"/>
              <a:t>Schramm Consulting at NHPCO Leadership Conference 2019</a:t>
            </a:r>
          </a:p>
        </p:txBody>
      </p:sp>
    </p:spTree>
    <p:extLst>
      <p:ext uri="{BB962C8B-B14F-4D97-AF65-F5344CB8AC3E}">
        <p14:creationId xmlns:p14="http://schemas.microsoft.com/office/powerpoint/2010/main" val="243278528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image" Target="../media/image2.jpg"/><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6FB174C-56D9-4C7A-9B11-AB8E31DEC86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A4579FC-F5DD-4A98-8F61-668AD0B5102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91DE80-688D-40CA-A4CE-A9D493B1987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81108003-5CFE-4A50-AAE7-F45153F7BA5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Schramm Consulting at NHPCO Leadership Conference 2019</a:t>
            </a:r>
          </a:p>
        </p:txBody>
      </p:sp>
      <p:sp>
        <p:nvSpPr>
          <p:cNvPr id="6" name="Slide Number Placeholder 5">
            <a:extLst>
              <a:ext uri="{FF2B5EF4-FFF2-40B4-BE49-F238E27FC236}">
                <a16:creationId xmlns:a16="http://schemas.microsoft.com/office/drawing/2014/main" id="{6757FE14-59CF-4EEA-83F1-2E6F2112A3F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3C2588-AACF-4CDF-ADBC-5ECBABE43E89}" type="slidenum">
              <a:rPr lang="en-US" smtClean="0"/>
              <a:t>‹#›</a:t>
            </a:fld>
            <a:endParaRPr lang="en-US"/>
          </a:p>
        </p:txBody>
      </p:sp>
    </p:spTree>
    <p:extLst>
      <p:ext uri="{BB962C8B-B14F-4D97-AF65-F5344CB8AC3E}">
        <p14:creationId xmlns:p14="http://schemas.microsoft.com/office/powerpoint/2010/main" val="3719787501"/>
      </p:ext>
    </p:extLst>
  </p:cSld>
  <p:clrMap bg1="lt1" tx1="dk1" bg2="lt2" tx2="dk2" accent1="accent1" accent2="accent2" accent3="accent3" accent4="accent4" accent5="accent5" accent6="accent6" hlink="hlink" folHlink="folHlink"/>
  <p:sldLayoutIdLst>
    <p:sldLayoutId id="2147483649" r:id="rId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8B73A96-81AF-491F-B6FF-4F8D412015A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065F534-E309-46E5-9EA2-A516B7AE10A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44D9C161-6E97-4DD5-9BD6-72424BB3050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Schramm Consulting at NHPCO Leadership Conference 2019</a:t>
            </a:r>
          </a:p>
        </p:txBody>
      </p:sp>
      <p:sp>
        <p:nvSpPr>
          <p:cNvPr id="6" name="Slide Number Placeholder 6">
            <a:extLst>
              <a:ext uri="{FF2B5EF4-FFF2-40B4-BE49-F238E27FC236}">
                <a16:creationId xmlns:a16="http://schemas.microsoft.com/office/drawing/2014/main" id="{A9BB8C14-F64F-1B4D-A9E8-0C8B2DDA2FDA}"/>
              </a:ext>
            </a:extLst>
          </p:cNvPr>
          <p:cNvSpPr>
            <a:spLocks noGrp="1"/>
          </p:cNvSpPr>
          <p:nvPr>
            <p:ph type="sldNum" sz="quarter" idx="4"/>
          </p:nvPr>
        </p:nvSpPr>
        <p:spPr>
          <a:xfrm>
            <a:off x="838200" y="6311900"/>
            <a:ext cx="2743200" cy="365125"/>
          </a:xfrm>
          <a:prstGeom prst="rect">
            <a:avLst/>
          </a:prstGeom>
        </p:spPr>
        <p:txBody>
          <a:bodyPr/>
          <a:lstStyle>
            <a:lvl1pPr algn="l">
              <a:defRPr sz="1200">
                <a:solidFill>
                  <a:schemeClr val="bg1">
                    <a:lumMod val="50000"/>
                  </a:schemeClr>
                </a:solidFill>
              </a:defRPr>
            </a:lvl1pPr>
          </a:lstStyle>
          <a:p>
            <a:fld id="{14799311-93B2-41E9-9238-6A3416467017}" type="slidenum">
              <a:rPr lang="en-US" smtClean="0"/>
              <a:pPr/>
              <a:t>‹#›</a:t>
            </a:fld>
            <a:endParaRPr lang="en-US" dirty="0"/>
          </a:p>
        </p:txBody>
      </p:sp>
    </p:spTree>
    <p:extLst>
      <p:ext uri="{BB962C8B-B14F-4D97-AF65-F5344CB8AC3E}">
        <p14:creationId xmlns:p14="http://schemas.microsoft.com/office/powerpoint/2010/main" val="162997433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hyperlink" Target="https://familyinequality.wordpress.com/2017/06/03/2016-u-s-population-pyramid-with-baby-boom/" TargetMode="External"/><Relationship Id="rId2" Type="http://schemas.openxmlformats.org/officeDocument/2006/relationships/image" Target="../media/image5.jp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hyperlink" Target="http://healthaffairs.org/blog/2017/10/04/the-2017-aco-survey-what-do-current-trends-tell-us-about-the-future-of-accountable-care/" TargetMode="Externa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hyperlink" Target="http://www.data.cms.data.gov/" TargetMode="External"/><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hyperlink" Target="https://data.cms.gov/Special-Programs-Initiatives-Medicare-Shared-Savin/2017-Shared-Savings-Program-SSP-Accountable-Care-O/gk7c-vejx/data" TargetMode="Externa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hyperlink" Target="https://innovation.cms.gov/initiatives/next-generation-aco-model/" TargetMode="External"/><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hyperlink" Target="https://data.cms.gov/market-saturation" TargetMode="External"/><Relationship Id="rId2" Type="http://schemas.openxmlformats.org/officeDocument/2006/relationships/image" Target="../media/image3.png"/><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28EE3A-543A-44FB-ADB2-B273AA75FCE0}"/>
              </a:ext>
            </a:extLst>
          </p:cNvPr>
          <p:cNvSpPr>
            <a:spLocks noGrp="1"/>
          </p:cNvSpPr>
          <p:nvPr>
            <p:ph type="ctrTitle"/>
          </p:nvPr>
        </p:nvSpPr>
        <p:spPr>
          <a:xfrm>
            <a:off x="358140" y="2701608"/>
            <a:ext cx="9630686" cy="1840575"/>
          </a:xfrm>
        </p:spPr>
        <p:txBody>
          <a:bodyPr/>
          <a:lstStyle/>
          <a:p>
            <a:pPr>
              <a:lnSpc>
                <a:spcPct val="100000"/>
              </a:lnSpc>
            </a:pPr>
            <a:r>
              <a:rPr lang="en-US" altLang="en-US" dirty="0"/>
              <a:t>Marketing Hospice to ACOs</a:t>
            </a:r>
            <a:br>
              <a:rPr lang="en-US" altLang="en-US" dirty="0"/>
            </a:br>
            <a:r>
              <a:rPr lang="en-US" altLang="en-US" sz="4000" dirty="0"/>
              <a:t>Strategies for Hospice Leaders</a:t>
            </a:r>
            <a:endParaRPr lang="en-US" dirty="0"/>
          </a:p>
        </p:txBody>
      </p:sp>
      <p:sp>
        <p:nvSpPr>
          <p:cNvPr id="3" name="Subtitle 2">
            <a:extLst>
              <a:ext uri="{FF2B5EF4-FFF2-40B4-BE49-F238E27FC236}">
                <a16:creationId xmlns:a16="http://schemas.microsoft.com/office/drawing/2014/main" id="{40C1B7FA-3F72-4E46-8254-13BDB7A12E00}"/>
              </a:ext>
            </a:extLst>
          </p:cNvPr>
          <p:cNvSpPr>
            <a:spLocks noGrp="1"/>
          </p:cNvSpPr>
          <p:nvPr>
            <p:ph type="subTitle" idx="1"/>
          </p:nvPr>
        </p:nvSpPr>
        <p:spPr>
          <a:xfrm>
            <a:off x="358140" y="4611757"/>
            <a:ext cx="8602980" cy="2040503"/>
          </a:xfrm>
        </p:spPr>
        <p:txBody>
          <a:bodyPr/>
          <a:lstStyle/>
          <a:p>
            <a:r>
              <a:rPr lang="en-US" dirty="0"/>
              <a:t>Sue Lyn Schramm, MA</a:t>
            </a:r>
          </a:p>
          <a:p>
            <a:r>
              <a:rPr lang="en-US" dirty="0"/>
              <a:t>Schramm Consulting, LLC</a:t>
            </a:r>
          </a:p>
        </p:txBody>
      </p:sp>
    </p:spTree>
    <p:extLst>
      <p:ext uri="{BB962C8B-B14F-4D97-AF65-F5344CB8AC3E}">
        <p14:creationId xmlns:p14="http://schemas.microsoft.com/office/powerpoint/2010/main" val="22423526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199" y="238814"/>
            <a:ext cx="8588003" cy="987426"/>
          </a:xfrm>
        </p:spPr>
        <p:txBody>
          <a:bodyPr>
            <a:normAutofit fontScale="90000"/>
          </a:bodyPr>
          <a:lstStyle/>
          <a:p>
            <a:r>
              <a:rPr lang="en-US" dirty="0"/>
              <a:t>U.S. Hospice Volumes Are Increasing</a:t>
            </a:r>
            <a:br>
              <a:rPr lang="en-US" dirty="0"/>
            </a:br>
            <a:r>
              <a:rPr lang="en-US" sz="2200" dirty="0"/>
              <a:t>As Americans Age and Increase Acceptance of Hospice</a:t>
            </a: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1542718109"/>
              </p:ext>
            </p:extLst>
          </p:nvPr>
        </p:nvGraphicFramePr>
        <p:xfrm>
          <a:off x="2209800" y="1552110"/>
          <a:ext cx="7581900" cy="4251959"/>
        </p:xfrm>
        <a:graphic>
          <a:graphicData uri="http://schemas.openxmlformats.org/drawingml/2006/chart">
            <c:chart xmlns:c="http://schemas.openxmlformats.org/drawingml/2006/chart" xmlns:r="http://schemas.openxmlformats.org/officeDocument/2006/relationships" r:id="rId3"/>
          </a:graphicData>
        </a:graphic>
      </p:graphicFrame>
      <p:sp>
        <p:nvSpPr>
          <p:cNvPr id="6" name="Slide Number Placeholder 5"/>
          <p:cNvSpPr>
            <a:spLocks noGrp="1"/>
          </p:cNvSpPr>
          <p:nvPr>
            <p:ph type="sldNum" sz="quarter" idx="12"/>
          </p:nvPr>
        </p:nvSpPr>
        <p:spPr/>
        <p:txBody>
          <a:bodyPr/>
          <a:lstStyle/>
          <a:p>
            <a:fld id="{11F7DBD9-02D2-724B-A815-63474FD122A2}" type="slidenum">
              <a:rPr lang="en-US" smtClean="0"/>
              <a:pPr/>
              <a:t>10</a:t>
            </a:fld>
            <a:endParaRPr lang="en-US" dirty="0"/>
          </a:p>
        </p:txBody>
      </p:sp>
      <p:sp>
        <p:nvSpPr>
          <p:cNvPr id="3" name="Footer Placeholder 2">
            <a:extLst>
              <a:ext uri="{FF2B5EF4-FFF2-40B4-BE49-F238E27FC236}">
                <a16:creationId xmlns:a16="http://schemas.microsoft.com/office/drawing/2014/main" id="{ECDC132A-5587-A145-BBC2-C6FDBF5F69E8}"/>
              </a:ext>
            </a:extLst>
          </p:cNvPr>
          <p:cNvSpPr>
            <a:spLocks noGrp="1"/>
          </p:cNvSpPr>
          <p:nvPr>
            <p:ph type="ftr" sz="quarter" idx="11"/>
          </p:nvPr>
        </p:nvSpPr>
        <p:spPr/>
        <p:txBody>
          <a:bodyPr/>
          <a:lstStyle/>
          <a:p>
            <a:pPr>
              <a:defRPr/>
            </a:pPr>
            <a:r>
              <a:rPr lang="en-US"/>
              <a:t>Schramm Consulting at NHPCO Leadership Conference 2019</a:t>
            </a:r>
            <a:endParaRPr lang="en-US" dirty="0"/>
          </a:p>
        </p:txBody>
      </p:sp>
      <p:sp>
        <p:nvSpPr>
          <p:cNvPr id="9" name="TextBox 8">
            <a:extLst>
              <a:ext uri="{FF2B5EF4-FFF2-40B4-BE49-F238E27FC236}">
                <a16:creationId xmlns:a16="http://schemas.microsoft.com/office/drawing/2014/main" id="{EF2F4B2E-69E4-804C-8DEE-88DCDED0B1B7}"/>
              </a:ext>
            </a:extLst>
          </p:cNvPr>
          <p:cNvSpPr txBox="1"/>
          <p:nvPr/>
        </p:nvSpPr>
        <p:spPr>
          <a:xfrm>
            <a:off x="1236562" y="5973346"/>
            <a:ext cx="8631600" cy="338554"/>
          </a:xfrm>
          <a:prstGeom prst="rect">
            <a:avLst/>
          </a:prstGeom>
          <a:noFill/>
        </p:spPr>
        <p:txBody>
          <a:bodyPr wrap="square" rtlCol="0">
            <a:spAutoFit/>
          </a:bodyPr>
          <a:lstStyle/>
          <a:p>
            <a:r>
              <a:rPr lang="en-US" sz="800" dirty="0">
                <a:latin typeface="Gill Sans MT"/>
              </a:rPr>
              <a:t>Source:  “Hospice Services: Assessing Payment Adequacy and Updating Payments,” from </a:t>
            </a:r>
            <a:r>
              <a:rPr lang="en-US" sz="800" i="1" dirty="0">
                <a:latin typeface="Gill Sans MT"/>
              </a:rPr>
              <a:t>Report to the Congress: Medicare Payment Policy</a:t>
            </a:r>
            <a:r>
              <a:rPr lang="en-US" sz="800" dirty="0">
                <a:latin typeface="Gill Sans MT"/>
              </a:rPr>
              <a:t>, </a:t>
            </a:r>
            <a:r>
              <a:rPr lang="en-US" sz="800" dirty="0" err="1">
                <a:latin typeface="Gill Sans MT"/>
              </a:rPr>
              <a:t>MedPAC</a:t>
            </a:r>
            <a:r>
              <a:rPr lang="en-US" sz="800" dirty="0">
                <a:latin typeface="Gill Sans MT"/>
              </a:rPr>
              <a:t> (</a:t>
            </a:r>
            <a:r>
              <a:rPr lang="en-US" sz="800" dirty="0"/>
              <a:t>Medicare Payment Advisory Commission), Washington, DC, March 2019, p.319.</a:t>
            </a:r>
          </a:p>
        </p:txBody>
      </p:sp>
    </p:spTree>
    <p:extLst>
      <p:ext uri="{BB962C8B-B14F-4D97-AF65-F5344CB8AC3E}">
        <p14:creationId xmlns:p14="http://schemas.microsoft.com/office/powerpoint/2010/main" val="5032575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3200" y="365125"/>
            <a:ext cx="10230600" cy="951899"/>
          </a:xfrm>
        </p:spPr>
        <p:txBody>
          <a:bodyPr>
            <a:normAutofit/>
          </a:bodyPr>
          <a:lstStyle/>
          <a:p>
            <a:r>
              <a:rPr lang="en-US" dirty="0"/>
              <a:t>Baby Boomers Are Just Beginning Old Age</a:t>
            </a:r>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85600" y="1317024"/>
            <a:ext cx="6220799" cy="4761353"/>
          </a:xfrm>
        </p:spPr>
      </p:pic>
      <p:sp>
        <p:nvSpPr>
          <p:cNvPr id="6" name="Slide Number Placeholder 5"/>
          <p:cNvSpPr>
            <a:spLocks noGrp="1"/>
          </p:cNvSpPr>
          <p:nvPr>
            <p:ph type="sldNum" sz="quarter" idx="12"/>
          </p:nvPr>
        </p:nvSpPr>
        <p:spPr/>
        <p:txBody>
          <a:bodyPr/>
          <a:lstStyle/>
          <a:p>
            <a:fld id="{11F7DBD9-02D2-724B-A815-63474FD122A2}" type="slidenum">
              <a:rPr lang="en-US" smtClean="0"/>
              <a:pPr/>
              <a:t>11</a:t>
            </a:fld>
            <a:endParaRPr lang="en-US"/>
          </a:p>
        </p:txBody>
      </p:sp>
      <p:sp>
        <p:nvSpPr>
          <p:cNvPr id="5" name="Footer Placeholder 4">
            <a:extLst>
              <a:ext uri="{FF2B5EF4-FFF2-40B4-BE49-F238E27FC236}">
                <a16:creationId xmlns:a16="http://schemas.microsoft.com/office/drawing/2014/main" id="{CB3365A3-42AB-F74C-AE65-42C7A129BEDB}"/>
              </a:ext>
            </a:extLst>
          </p:cNvPr>
          <p:cNvSpPr>
            <a:spLocks noGrp="1"/>
          </p:cNvSpPr>
          <p:nvPr>
            <p:ph type="ftr" sz="quarter" idx="11"/>
          </p:nvPr>
        </p:nvSpPr>
        <p:spPr/>
        <p:txBody>
          <a:bodyPr/>
          <a:lstStyle/>
          <a:p>
            <a:pPr>
              <a:defRPr/>
            </a:pPr>
            <a:r>
              <a:rPr lang="en-US"/>
              <a:t>Schramm Consulting at NHPCO Leadership Conference 2019</a:t>
            </a:r>
            <a:endParaRPr lang="en-US" dirty="0"/>
          </a:p>
        </p:txBody>
      </p:sp>
      <p:sp>
        <p:nvSpPr>
          <p:cNvPr id="8" name="TextBox 7">
            <a:extLst>
              <a:ext uri="{FF2B5EF4-FFF2-40B4-BE49-F238E27FC236}">
                <a16:creationId xmlns:a16="http://schemas.microsoft.com/office/drawing/2014/main" id="{0CFBAA1B-5D28-934B-A7A0-760CDF38BC41}"/>
              </a:ext>
            </a:extLst>
          </p:cNvPr>
          <p:cNvSpPr txBox="1"/>
          <p:nvPr/>
        </p:nvSpPr>
        <p:spPr>
          <a:xfrm>
            <a:off x="420648" y="5987018"/>
            <a:ext cx="7441752" cy="369332"/>
          </a:xfrm>
          <a:prstGeom prst="rect">
            <a:avLst/>
          </a:prstGeom>
          <a:noFill/>
        </p:spPr>
        <p:txBody>
          <a:bodyPr wrap="square" rtlCol="0">
            <a:spAutoFit/>
          </a:bodyPr>
          <a:lstStyle/>
          <a:p>
            <a:r>
              <a:rPr lang="en-US" sz="900" dirty="0">
                <a:latin typeface="+mj-lt"/>
              </a:rPr>
              <a:t>Source:  Philip N. Cohen, “2016 U.S. population pyramid, with Baby Boom,” from the blog “Family Inequality” using U.S. Census Bureau 2016 data; accessed at </a:t>
            </a:r>
            <a:r>
              <a:rPr lang="en-US" sz="900" dirty="0">
                <a:latin typeface="+mj-lt"/>
                <a:hlinkClick r:id="rId3"/>
              </a:rPr>
              <a:t>https://familyinequality.wordpress.com/2017/06/03/2016-u-s-population-pyramid-with-baby-boom/</a:t>
            </a:r>
            <a:r>
              <a:rPr lang="en-US" sz="900" dirty="0">
                <a:latin typeface="+mj-lt"/>
              </a:rPr>
              <a:t> on March 31, 2019.</a:t>
            </a:r>
          </a:p>
        </p:txBody>
      </p:sp>
    </p:spTree>
    <p:extLst>
      <p:ext uri="{BB962C8B-B14F-4D97-AF65-F5344CB8AC3E}">
        <p14:creationId xmlns:p14="http://schemas.microsoft.com/office/powerpoint/2010/main" val="21997196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B76C59-7508-6E49-9601-67C7788AB3A7}"/>
              </a:ext>
            </a:extLst>
          </p:cNvPr>
          <p:cNvSpPr>
            <a:spLocks noGrp="1"/>
          </p:cNvSpPr>
          <p:nvPr>
            <p:ph type="title"/>
          </p:nvPr>
        </p:nvSpPr>
        <p:spPr>
          <a:xfrm>
            <a:off x="1276478" y="365125"/>
            <a:ext cx="10077322" cy="1325563"/>
          </a:xfrm>
        </p:spPr>
        <p:txBody>
          <a:bodyPr/>
          <a:lstStyle/>
          <a:p>
            <a:r>
              <a:rPr lang="en-US" dirty="0"/>
              <a:t>Top Focus Areas for ACOs</a:t>
            </a:r>
          </a:p>
        </p:txBody>
      </p:sp>
      <p:sp>
        <p:nvSpPr>
          <p:cNvPr id="3" name="Footer Placeholder 2">
            <a:extLst>
              <a:ext uri="{FF2B5EF4-FFF2-40B4-BE49-F238E27FC236}">
                <a16:creationId xmlns:a16="http://schemas.microsoft.com/office/drawing/2014/main" id="{B96FC5C0-55FD-684F-8979-31D13967F3B1}"/>
              </a:ext>
            </a:extLst>
          </p:cNvPr>
          <p:cNvSpPr>
            <a:spLocks noGrp="1"/>
          </p:cNvSpPr>
          <p:nvPr>
            <p:ph type="ftr" sz="quarter" idx="11"/>
          </p:nvPr>
        </p:nvSpPr>
        <p:spPr/>
        <p:txBody>
          <a:bodyPr/>
          <a:lstStyle/>
          <a:p>
            <a:pPr>
              <a:defRPr/>
            </a:pPr>
            <a:r>
              <a:rPr lang="en-US"/>
              <a:t>Schramm Consulting at NHPCO Leadership Conference 2019</a:t>
            </a:r>
            <a:endParaRPr lang="en-US" dirty="0"/>
          </a:p>
        </p:txBody>
      </p:sp>
      <p:sp>
        <p:nvSpPr>
          <p:cNvPr id="4" name="Slide Number Placeholder 3">
            <a:extLst>
              <a:ext uri="{FF2B5EF4-FFF2-40B4-BE49-F238E27FC236}">
                <a16:creationId xmlns:a16="http://schemas.microsoft.com/office/drawing/2014/main" id="{8BCB0FFD-6C6D-574B-8240-39982A9ECCB9}"/>
              </a:ext>
            </a:extLst>
          </p:cNvPr>
          <p:cNvSpPr>
            <a:spLocks noGrp="1"/>
          </p:cNvSpPr>
          <p:nvPr>
            <p:ph type="sldNum" sz="quarter" idx="12"/>
          </p:nvPr>
        </p:nvSpPr>
        <p:spPr/>
        <p:txBody>
          <a:bodyPr/>
          <a:lstStyle/>
          <a:p>
            <a:fld id="{3A3D2C3C-DE85-B647-8319-6FFCF94BCB80}" type="slidenum">
              <a:rPr lang="en-US" altLang="en-US" smtClean="0"/>
              <a:pPr/>
              <a:t>12</a:t>
            </a:fld>
            <a:endParaRPr lang="en-US" altLang="en-US" dirty="0"/>
          </a:p>
        </p:txBody>
      </p:sp>
      <p:sp>
        <p:nvSpPr>
          <p:cNvPr id="6" name="TextBox 5">
            <a:extLst>
              <a:ext uri="{FF2B5EF4-FFF2-40B4-BE49-F238E27FC236}">
                <a16:creationId xmlns:a16="http://schemas.microsoft.com/office/drawing/2014/main" id="{9599C3A4-F857-984C-A04A-F5B6BB6BAE13}"/>
              </a:ext>
            </a:extLst>
          </p:cNvPr>
          <p:cNvSpPr txBox="1"/>
          <p:nvPr/>
        </p:nvSpPr>
        <p:spPr>
          <a:xfrm>
            <a:off x="1900506" y="6001632"/>
            <a:ext cx="8310295" cy="369332"/>
          </a:xfrm>
          <a:prstGeom prst="rect">
            <a:avLst/>
          </a:prstGeom>
          <a:noFill/>
        </p:spPr>
        <p:txBody>
          <a:bodyPr wrap="square" rtlCol="0">
            <a:spAutoFit/>
          </a:bodyPr>
          <a:lstStyle/>
          <a:p>
            <a:r>
              <a:rPr lang="en-US" sz="900" dirty="0"/>
              <a:t>Source:  “The 2017 ACO Survey,” </a:t>
            </a:r>
            <a:r>
              <a:rPr lang="en-US" sz="900" i="1" dirty="0" err="1"/>
              <a:t>HealthAffairs</a:t>
            </a:r>
            <a:r>
              <a:rPr lang="en-US" sz="900" i="1" dirty="0"/>
              <a:t> Blog</a:t>
            </a:r>
            <a:r>
              <a:rPr lang="en-US" sz="900" dirty="0"/>
              <a:t>, October 4, 2017, </a:t>
            </a:r>
            <a:r>
              <a:rPr lang="en-US" sz="900" dirty="0">
                <a:hlinkClick r:id="rId2"/>
              </a:rPr>
              <a:t>http://healthaffairs.org/blog/2017/10/04/the-2017-aco-survey-what-do-current-trends-tell-us-about-the-future-of-accountable-care/</a:t>
            </a:r>
            <a:r>
              <a:rPr lang="en-US" sz="900" dirty="0"/>
              <a:t>. Accessed October 25, 2017.</a:t>
            </a:r>
          </a:p>
        </p:txBody>
      </p:sp>
      <p:graphicFrame>
        <p:nvGraphicFramePr>
          <p:cNvPr id="7" name="Table 6">
            <a:extLst>
              <a:ext uri="{FF2B5EF4-FFF2-40B4-BE49-F238E27FC236}">
                <a16:creationId xmlns:a16="http://schemas.microsoft.com/office/drawing/2014/main" id="{14BE15DF-2DB6-5944-934C-2F9146D321A4}"/>
              </a:ext>
            </a:extLst>
          </p:cNvPr>
          <p:cNvGraphicFramePr>
            <a:graphicFrameLocks noGrp="1"/>
          </p:cNvGraphicFramePr>
          <p:nvPr>
            <p:extLst/>
          </p:nvPr>
        </p:nvGraphicFramePr>
        <p:xfrm>
          <a:off x="2514600" y="1385376"/>
          <a:ext cx="7162800" cy="4226560"/>
        </p:xfrm>
        <a:graphic>
          <a:graphicData uri="http://schemas.openxmlformats.org/drawingml/2006/table">
            <a:tbl>
              <a:tblPr firstRow="1" bandRow="1">
                <a:tableStyleId>{5C22544A-7EE6-4342-B048-85BDC9FD1C3A}</a:tableStyleId>
              </a:tblPr>
              <a:tblGrid>
                <a:gridCol w="3581400">
                  <a:extLst>
                    <a:ext uri="{9D8B030D-6E8A-4147-A177-3AD203B41FA5}">
                      <a16:colId xmlns:a16="http://schemas.microsoft.com/office/drawing/2014/main" val="3047425396"/>
                    </a:ext>
                  </a:extLst>
                </a:gridCol>
                <a:gridCol w="3581400">
                  <a:extLst>
                    <a:ext uri="{9D8B030D-6E8A-4147-A177-3AD203B41FA5}">
                      <a16:colId xmlns:a16="http://schemas.microsoft.com/office/drawing/2014/main" val="2493427685"/>
                    </a:ext>
                  </a:extLst>
                </a:gridCol>
              </a:tblGrid>
              <a:tr h="370840">
                <a:tc>
                  <a:txBody>
                    <a:bodyPr/>
                    <a:lstStyle/>
                    <a:p>
                      <a:r>
                        <a:rPr lang="en-US" dirty="0"/>
                        <a:t>Objective</a:t>
                      </a:r>
                    </a:p>
                  </a:txBody>
                  <a:tcPr/>
                </a:tc>
                <a:tc>
                  <a:txBody>
                    <a:bodyPr/>
                    <a:lstStyle/>
                    <a:p>
                      <a:pPr algn="ctr"/>
                      <a:r>
                        <a:rPr lang="en-US" dirty="0"/>
                        <a:t>Percent of ACOs with Objective</a:t>
                      </a:r>
                    </a:p>
                  </a:txBody>
                  <a:tcPr/>
                </a:tc>
                <a:extLst>
                  <a:ext uri="{0D108BD9-81ED-4DB2-BD59-A6C34878D82A}">
                    <a16:rowId xmlns:a16="http://schemas.microsoft.com/office/drawing/2014/main" val="1811553469"/>
                  </a:ext>
                </a:extLst>
              </a:tr>
              <a:tr h="370840">
                <a:tc>
                  <a:txBody>
                    <a:bodyPr/>
                    <a:lstStyle/>
                    <a:p>
                      <a:r>
                        <a:rPr lang="en-US" sz="1400" b="1" dirty="0"/>
                        <a:t>Prevent hospital readmissions</a:t>
                      </a:r>
                    </a:p>
                  </a:txBody>
                  <a:tcPr/>
                </a:tc>
                <a:tc>
                  <a:txBody>
                    <a:bodyPr/>
                    <a:lstStyle/>
                    <a:p>
                      <a:pPr algn="ctr"/>
                      <a:r>
                        <a:rPr lang="en-US" sz="1800" dirty="0"/>
                        <a:t>58%</a:t>
                      </a:r>
                    </a:p>
                  </a:txBody>
                  <a:tcPr/>
                </a:tc>
                <a:extLst>
                  <a:ext uri="{0D108BD9-81ED-4DB2-BD59-A6C34878D82A}">
                    <a16:rowId xmlns:a16="http://schemas.microsoft.com/office/drawing/2014/main" val="619305503"/>
                  </a:ext>
                </a:extLst>
              </a:tr>
              <a:tr h="370840">
                <a:tc>
                  <a:txBody>
                    <a:bodyPr/>
                    <a:lstStyle/>
                    <a:p>
                      <a:r>
                        <a:rPr lang="en-US" sz="1400" b="1" dirty="0"/>
                        <a:t>Manage chronic conditions</a:t>
                      </a:r>
                    </a:p>
                  </a:txBody>
                  <a:tcPr/>
                </a:tc>
                <a:tc>
                  <a:txBody>
                    <a:bodyPr/>
                    <a:lstStyle/>
                    <a:p>
                      <a:pPr algn="ctr"/>
                      <a:r>
                        <a:rPr lang="en-US" sz="1800" dirty="0"/>
                        <a:t>56%</a:t>
                      </a:r>
                    </a:p>
                  </a:txBody>
                  <a:tcPr/>
                </a:tc>
                <a:extLst>
                  <a:ext uri="{0D108BD9-81ED-4DB2-BD59-A6C34878D82A}">
                    <a16:rowId xmlns:a16="http://schemas.microsoft.com/office/drawing/2014/main" val="4011060682"/>
                  </a:ext>
                </a:extLst>
              </a:tr>
              <a:tr h="370840">
                <a:tc>
                  <a:txBody>
                    <a:bodyPr/>
                    <a:lstStyle/>
                    <a:p>
                      <a:r>
                        <a:rPr lang="en-US" sz="1400" b="1" dirty="0"/>
                        <a:t>Prevent ED visit and inpatient admissions</a:t>
                      </a:r>
                    </a:p>
                  </a:txBody>
                  <a:tcPr/>
                </a:tc>
                <a:tc>
                  <a:txBody>
                    <a:bodyPr/>
                    <a:lstStyle/>
                    <a:p>
                      <a:pPr algn="ctr"/>
                      <a:r>
                        <a:rPr lang="en-US" sz="1800" dirty="0"/>
                        <a:t>54%</a:t>
                      </a:r>
                    </a:p>
                  </a:txBody>
                  <a:tcPr/>
                </a:tc>
                <a:extLst>
                  <a:ext uri="{0D108BD9-81ED-4DB2-BD59-A6C34878D82A}">
                    <a16:rowId xmlns:a16="http://schemas.microsoft.com/office/drawing/2014/main" val="3473169036"/>
                  </a:ext>
                </a:extLst>
              </a:tr>
              <a:tr h="370840">
                <a:tc>
                  <a:txBody>
                    <a:bodyPr/>
                    <a:lstStyle/>
                    <a:p>
                      <a:r>
                        <a:rPr lang="en-US" sz="1400" b="1" dirty="0"/>
                        <a:t>Integrate post-acute care</a:t>
                      </a:r>
                    </a:p>
                  </a:txBody>
                  <a:tcPr/>
                </a:tc>
                <a:tc>
                  <a:txBody>
                    <a:bodyPr/>
                    <a:lstStyle/>
                    <a:p>
                      <a:pPr algn="ctr"/>
                      <a:r>
                        <a:rPr lang="en-US" sz="1800" dirty="0"/>
                        <a:t>35%</a:t>
                      </a:r>
                    </a:p>
                  </a:txBody>
                  <a:tcPr/>
                </a:tc>
                <a:extLst>
                  <a:ext uri="{0D108BD9-81ED-4DB2-BD59-A6C34878D82A}">
                    <a16:rowId xmlns:a16="http://schemas.microsoft.com/office/drawing/2014/main" val="1181551311"/>
                  </a:ext>
                </a:extLst>
              </a:tr>
              <a:tr h="370840">
                <a:tc>
                  <a:txBody>
                    <a:bodyPr/>
                    <a:lstStyle/>
                    <a:p>
                      <a:r>
                        <a:rPr lang="en-US" sz="1400" dirty="0"/>
                        <a:t>Integrate mental health care</a:t>
                      </a:r>
                    </a:p>
                  </a:txBody>
                  <a:tcPr/>
                </a:tc>
                <a:tc>
                  <a:txBody>
                    <a:bodyPr/>
                    <a:lstStyle/>
                    <a:p>
                      <a:pPr algn="ctr"/>
                      <a:r>
                        <a:rPr lang="en-US" sz="1800" dirty="0"/>
                        <a:t>18%</a:t>
                      </a:r>
                    </a:p>
                  </a:txBody>
                  <a:tcPr/>
                </a:tc>
                <a:extLst>
                  <a:ext uri="{0D108BD9-81ED-4DB2-BD59-A6C34878D82A}">
                    <a16:rowId xmlns:a16="http://schemas.microsoft.com/office/drawing/2014/main" val="2702513774"/>
                  </a:ext>
                </a:extLst>
              </a:tr>
              <a:tr h="370840">
                <a:tc>
                  <a:txBody>
                    <a:bodyPr/>
                    <a:lstStyle/>
                    <a:p>
                      <a:r>
                        <a:rPr lang="en-US" sz="1400" b="1" dirty="0"/>
                        <a:t>Improve end-of-life care assessment</a:t>
                      </a:r>
                    </a:p>
                  </a:txBody>
                  <a:tcPr/>
                </a:tc>
                <a:tc>
                  <a:txBody>
                    <a:bodyPr/>
                    <a:lstStyle/>
                    <a:p>
                      <a:pPr algn="ctr"/>
                      <a:r>
                        <a:rPr lang="en-US" sz="1800" dirty="0"/>
                        <a:t>16%</a:t>
                      </a:r>
                    </a:p>
                  </a:txBody>
                  <a:tcPr/>
                </a:tc>
                <a:extLst>
                  <a:ext uri="{0D108BD9-81ED-4DB2-BD59-A6C34878D82A}">
                    <a16:rowId xmlns:a16="http://schemas.microsoft.com/office/drawing/2014/main" val="3848388391"/>
                  </a:ext>
                </a:extLst>
              </a:tr>
              <a:tr h="370840">
                <a:tc>
                  <a:txBody>
                    <a:bodyPr/>
                    <a:lstStyle/>
                    <a:p>
                      <a:r>
                        <a:rPr lang="en-US" sz="1400" dirty="0"/>
                        <a:t>Improve pharmacy or medication adherence</a:t>
                      </a:r>
                    </a:p>
                  </a:txBody>
                  <a:tcPr/>
                </a:tc>
                <a:tc>
                  <a:txBody>
                    <a:bodyPr/>
                    <a:lstStyle/>
                    <a:p>
                      <a:pPr algn="ctr"/>
                      <a:r>
                        <a:rPr lang="en-US" sz="1800" dirty="0"/>
                        <a:t>14%</a:t>
                      </a:r>
                    </a:p>
                  </a:txBody>
                  <a:tcPr/>
                </a:tc>
                <a:extLst>
                  <a:ext uri="{0D108BD9-81ED-4DB2-BD59-A6C34878D82A}">
                    <a16:rowId xmlns:a16="http://schemas.microsoft.com/office/drawing/2014/main" val="1103079563"/>
                  </a:ext>
                </a:extLst>
              </a:tr>
              <a:tr h="370840">
                <a:tc>
                  <a:txBody>
                    <a:bodyPr/>
                    <a:lstStyle/>
                    <a:p>
                      <a:r>
                        <a:rPr lang="en-US" sz="1400" dirty="0"/>
                        <a:t>Improve patient engagement</a:t>
                      </a:r>
                    </a:p>
                  </a:txBody>
                  <a:tcPr/>
                </a:tc>
                <a:tc>
                  <a:txBody>
                    <a:bodyPr/>
                    <a:lstStyle/>
                    <a:p>
                      <a:pPr algn="ctr"/>
                      <a:r>
                        <a:rPr lang="en-US" sz="1800" dirty="0"/>
                        <a:t>12%</a:t>
                      </a:r>
                    </a:p>
                  </a:txBody>
                  <a:tcPr/>
                </a:tc>
                <a:extLst>
                  <a:ext uri="{0D108BD9-81ED-4DB2-BD59-A6C34878D82A}">
                    <a16:rowId xmlns:a16="http://schemas.microsoft.com/office/drawing/2014/main" val="38867197"/>
                  </a:ext>
                </a:extLst>
              </a:tr>
              <a:tr h="370840">
                <a:tc>
                  <a:txBody>
                    <a:bodyPr/>
                    <a:lstStyle/>
                    <a:p>
                      <a:r>
                        <a:rPr lang="en-US" sz="1400" b="1" dirty="0"/>
                        <a:t>Provide palliative care</a:t>
                      </a:r>
                    </a:p>
                  </a:txBody>
                  <a:tcPr/>
                </a:tc>
                <a:tc>
                  <a:txBody>
                    <a:bodyPr/>
                    <a:lstStyle/>
                    <a:p>
                      <a:pPr algn="ctr"/>
                      <a:r>
                        <a:rPr lang="en-US" sz="1800" dirty="0"/>
                        <a:t>11%</a:t>
                      </a:r>
                    </a:p>
                  </a:txBody>
                  <a:tcPr/>
                </a:tc>
                <a:extLst>
                  <a:ext uri="{0D108BD9-81ED-4DB2-BD59-A6C34878D82A}">
                    <a16:rowId xmlns:a16="http://schemas.microsoft.com/office/drawing/2014/main" val="3789115602"/>
                  </a:ext>
                </a:extLst>
              </a:tr>
              <a:tr h="370840">
                <a:tc>
                  <a:txBody>
                    <a:bodyPr/>
                    <a:lstStyle/>
                    <a:p>
                      <a:r>
                        <a:rPr lang="en-US" sz="1400" dirty="0"/>
                        <a:t>Avoid overuse of specialty care/redundant imaging &amp; diagnostics</a:t>
                      </a:r>
                    </a:p>
                  </a:txBody>
                  <a:tcPr/>
                </a:tc>
                <a:tc>
                  <a:txBody>
                    <a:bodyPr/>
                    <a:lstStyle/>
                    <a:p>
                      <a:pPr algn="ctr"/>
                      <a:r>
                        <a:rPr lang="en-US" sz="1800" dirty="0"/>
                        <a:t>10%</a:t>
                      </a:r>
                    </a:p>
                  </a:txBody>
                  <a:tcPr/>
                </a:tc>
                <a:extLst>
                  <a:ext uri="{0D108BD9-81ED-4DB2-BD59-A6C34878D82A}">
                    <a16:rowId xmlns:a16="http://schemas.microsoft.com/office/drawing/2014/main" val="2892561489"/>
                  </a:ext>
                </a:extLst>
              </a:tr>
            </a:tbl>
          </a:graphicData>
        </a:graphic>
      </p:graphicFrame>
    </p:spTree>
    <p:extLst>
      <p:ext uri="{BB962C8B-B14F-4D97-AF65-F5344CB8AC3E}">
        <p14:creationId xmlns:p14="http://schemas.microsoft.com/office/powerpoint/2010/main" val="24135562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01026" y="365125"/>
            <a:ext cx="10052774" cy="1325563"/>
          </a:xfrm>
        </p:spPr>
        <p:txBody>
          <a:bodyPr>
            <a:normAutofit/>
          </a:bodyPr>
          <a:lstStyle/>
          <a:p>
            <a:r>
              <a:rPr lang="en-US" dirty="0"/>
              <a:t>Hospital Costs are Biggest $ Target for ACOs</a:t>
            </a:r>
          </a:p>
        </p:txBody>
      </p:sp>
      <p:graphicFrame>
        <p:nvGraphicFramePr>
          <p:cNvPr id="7" name="Content Placeholder 6"/>
          <p:cNvGraphicFramePr>
            <a:graphicFrameLocks noGrp="1"/>
          </p:cNvGraphicFramePr>
          <p:nvPr>
            <p:ph idx="1"/>
            <p:extLst/>
          </p:nvPr>
        </p:nvGraphicFramePr>
        <p:xfrm>
          <a:off x="1981200" y="1371601"/>
          <a:ext cx="8229600" cy="4525963"/>
        </p:xfrm>
        <a:graphic>
          <a:graphicData uri="http://schemas.openxmlformats.org/drawingml/2006/chart">
            <c:chart xmlns:c="http://schemas.openxmlformats.org/drawingml/2006/chart" xmlns:r="http://schemas.openxmlformats.org/officeDocument/2006/relationships" r:id="rId2"/>
          </a:graphicData>
        </a:graphic>
      </p:graphicFrame>
      <p:sp>
        <p:nvSpPr>
          <p:cNvPr id="6" name="Slide Number Placeholder 5"/>
          <p:cNvSpPr>
            <a:spLocks noGrp="1"/>
          </p:cNvSpPr>
          <p:nvPr>
            <p:ph type="sldNum" sz="quarter" idx="12"/>
          </p:nvPr>
        </p:nvSpPr>
        <p:spPr/>
        <p:txBody>
          <a:bodyPr/>
          <a:lstStyle/>
          <a:p>
            <a:fld id="{11F7DBD9-02D2-724B-A815-63474FD122A2}" type="slidenum">
              <a:rPr lang="en-US" smtClean="0"/>
              <a:pPr/>
              <a:t>13</a:t>
            </a:fld>
            <a:endParaRPr lang="en-US"/>
          </a:p>
        </p:txBody>
      </p:sp>
      <p:sp>
        <p:nvSpPr>
          <p:cNvPr id="8" name="TextBox 7"/>
          <p:cNvSpPr txBox="1"/>
          <p:nvPr/>
        </p:nvSpPr>
        <p:spPr>
          <a:xfrm>
            <a:off x="1752601" y="6045980"/>
            <a:ext cx="7974709" cy="338554"/>
          </a:xfrm>
          <a:prstGeom prst="rect">
            <a:avLst/>
          </a:prstGeom>
          <a:noFill/>
        </p:spPr>
        <p:txBody>
          <a:bodyPr wrap="square" rtlCol="0">
            <a:spAutoFit/>
          </a:bodyPr>
          <a:lstStyle/>
          <a:p>
            <a:r>
              <a:rPr lang="en-US" sz="800" dirty="0"/>
              <a:t>Sources: ACU per diem: Kaiser Family Foundation State Health Facts; ICU per diem: JPM, Vol. 19, No. 11, 2016; ED median cost per visit: “Patient Charges for Top Ten Diagnoses in the Emergency Room,” PLOS One, Vol. 8, No. 2, February 2013.</a:t>
            </a:r>
          </a:p>
        </p:txBody>
      </p:sp>
      <p:sp>
        <p:nvSpPr>
          <p:cNvPr id="5" name="Footer Placeholder 4">
            <a:extLst>
              <a:ext uri="{FF2B5EF4-FFF2-40B4-BE49-F238E27FC236}">
                <a16:creationId xmlns:a16="http://schemas.microsoft.com/office/drawing/2014/main" id="{FF730117-B75C-764B-BA57-38B5C70EAE87}"/>
              </a:ext>
            </a:extLst>
          </p:cNvPr>
          <p:cNvSpPr>
            <a:spLocks noGrp="1"/>
          </p:cNvSpPr>
          <p:nvPr>
            <p:ph type="ftr" sz="quarter" idx="11"/>
          </p:nvPr>
        </p:nvSpPr>
        <p:spPr/>
        <p:txBody>
          <a:bodyPr/>
          <a:lstStyle/>
          <a:p>
            <a:pPr>
              <a:defRPr/>
            </a:pPr>
            <a:r>
              <a:rPr lang="en-US"/>
              <a:t>Schramm Consulting at NHPCO Leadership Conference 2019</a:t>
            </a:r>
            <a:endParaRPr lang="en-US" dirty="0"/>
          </a:p>
        </p:txBody>
      </p:sp>
    </p:spTree>
    <p:extLst>
      <p:ext uri="{BB962C8B-B14F-4D97-AF65-F5344CB8AC3E}">
        <p14:creationId xmlns:p14="http://schemas.microsoft.com/office/powerpoint/2010/main" val="33891856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361371" y="501650"/>
            <a:ext cx="9942821" cy="1143000"/>
          </a:xfrm>
        </p:spPr>
        <p:txBody>
          <a:bodyPr>
            <a:normAutofit fontScale="90000"/>
          </a:bodyPr>
          <a:lstStyle/>
          <a:p>
            <a:r>
              <a:rPr lang="en-US" dirty="0"/>
              <a:t>Result: Hospice Referral Sources Must Pay Much More Attention to Post-Acute Care</a:t>
            </a:r>
          </a:p>
        </p:txBody>
      </p:sp>
      <p:sp>
        <p:nvSpPr>
          <p:cNvPr id="6" name="Slide Number Placeholder 5"/>
          <p:cNvSpPr>
            <a:spLocks noGrp="1"/>
          </p:cNvSpPr>
          <p:nvPr>
            <p:ph type="sldNum" sz="quarter" idx="12"/>
          </p:nvPr>
        </p:nvSpPr>
        <p:spPr/>
        <p:txBody>
          <a:bodyPr/>
          <a:lstStyle/>
          <a:p>
            <a:fld id="{A84BA2BA-FD11-4DE0-992A-D569B9E0B098}" type="slidenum">
              <a:rPr lang="en-US" smtClean="0"/>
              <a:pPr/>
              <a:t>14</a:t>
            </a:fld>
            <a:endParaRPr lang="en-US" dirty="0"/>
          </a:p>
        </p:txBody>
      </p:sp>
      <p:sp>
        <p:nvSpPr>
          <p:cNvPr id="7" name="TextBox 6"/>
          <p:cNvSpPr txBox="1"/>
          <p:nvPr/>
        </p:nvSpPr>
        <p:spPr>
          <a:xfrm>
            <a:off x="1871187" y="5956240"/>
            <a:ext cx="8153400" cy="400110"/>
          </a:xfrm>
          <a:prstGeom prst="rect">
            <a:avLst/>
          </a:prstGeom>
          <a:noFill/>
        </p:spPr>
        <p:txBody>
          <a:bodyPr wrap="square" rtlCol="0">
            <a:spAutoFit/>
          </a:bodyPr>
          <a:lstStyle/>
          <a:p>
            <a:r>
              <a:rPr lang="en-US" sz="1000" dirty="0"/>
              <a:t>Source:  Gordon Phillips and Michael Abrams, “Why Post-Acute Care Partners Are Critical to Hospitals’ Future,” </a:t>
            </a:r>
            <a:r>
              <a:rPr lang="en-US" sz="1000" i="1" dirty="0"/>
              <a:t>Hospitals and Health Networks Magazine</a:t>
            </a:r>
            <a:r>
              <a:rPr lang="en-US" sz="1000" dirty="0"/>
              <a:t>, January 2017, p. 44-45.</a:t>
            </a:r>
            <a:endParaRPr lang="en-US" sz="1000" i="1" dirty="0"/>
          </a:p>
        </p:txBody>
      </p:sp>
      <p:sp>
        <p:nvSpPr>
          <p:cNvPr id="8" name="TextBox 7"/>
          <p:cNvSpPr txBox="1"/>
          <p:nvPr/>
        </p:nvSpPr>
        <p:spPr>
          <a:xfrm>
            <a:off x="3000150" y="2141338"/>
            <a:ext cx="5895474" cy="2831544"/>
          </a:xfrm>
          <a:prstGeom prst="rect">
            <a:avLst/>
          </a:prstGeom>
          <a:noFill/>
        </p:spPr>
        <p:txBody>
          <a:bodyPr wrap="square" rtlCol="0">
            <a:spAutoFit/>
          </a:bodyPr>
          <a:lstStyle/>
          <a:p>
            <a:pPr algn="ctr"/>
            <a:r>
              <a:rPr lang="en-US" sz="2000" dirty="0"/>
              <a:t>from</a:t>
            </a:r>
            <a:r>
              <a:rPr lang="en-US" sz="2000" b="1" i="1" dirty="0"/>
              <a:t> </a:t>
            </a:r>
            <a:r>
              <a:rPr lang="en-US" sz="2000" i="1" dirty="0"/>
              <a:t>Hospitals and Health Networks </a:t>
            </a:r>
            <a:r>
              <a:rPr lang="en-US" sz="2000" dirty="0"/>
              <a:t>Magazine:</a:t>
            </a:r>
          </a:p>
          <a:p>
            <a:pPr algn="ctr"/>
            <a:endParaRPr lang="en-US" dirty="0"/>
          </a:p>
          <a:p>
            <a:pPr algn="ctr"/>
            <a:r>
              <a:rPr lang="en-US" sz="2000" dirty="0"/>
              <a:t>“</a:t>
            </a:r>
            <a:r>
              <a:rPr lang="en-US" sz="2000" b="1" dirty="0"/>
              <a:t>Downstream providers </a:t>
            </a:r>
            <a:r>
              <a:rPr lang="en-US" sz="2000" dirty="0"/>
              <a:t>will have a growing effect on health systems’ reputation and bottom line.”</a:t>
            </a:r>
          </a:p>
          <a:p>
            <a:pPr algn="ctr"/>
            <a:endParaRPr lang="en-US" sz="2000" dirty="0"/>
          </a:p>
          <a:p>
            <a:pPr algn="ctr"/>
            <a:r>
              <a:rPr lang="en-US" sz="2000" dirty="0"/>
              <a:t>“</a:t>
            </a:r>
            <a:r>
              <a:rPr lang="en-US" sz="2000" b="1" dirty="0"/>
              <a:t>Post-acute care providers</a:t>
            </a:r>
            <a:r>
              <a:rPr lang="en-US" sz="2000" dirty="0"/>
              <a:t>…become an extension of the hospital’s care delivery model and have a much more direct impact on a hospital's reputation and bottom line than they did before.”</a:t>
            </a:r>
          </a:p>
        </p:txBody>
      </p:sp>
      <p:sp>
        <p:nvSpPr>
          <p:cNvPr id="5" name="Footer Placeholder 4">
            <a:extLst>
              <a:ext uri="{FF2B5EF4-FFF2-40B4-BE49-F238E27FC236}">
                <a16:creationId xmlns:a16="http://schemas.microsoft.com/office/drawing/2014/main" id="{AEFD6D07-A391-BF4C-9C50-145BA7EE8E66}"/>
              </a:ext>
            </a:extLst>
          </p:cNvPr>
          <p:cNvSpPr>
            <a:spLocks noGrp="1"/>
          </p:cNvSpPr>
          <p:nvPr>
            <p:ph type="ftr" sz="quarter" idx="11"/>
          </p:nvPr>
        </p:nvSpPr>
        <p:spPr/>
        <p:txBody>
          <a:bodyPr/>
          <a:lstStyle/>
          <a:p>
            <a:pPr>
              <a:defRPr/>
            </a:pPr>
            <a:r>
              <a:rPr lang="en-US"/>
              <a:t>Schramm Consulting at NHPCO Leadership Conference 2019</a:t>
            </a:r>
            <a:endParaRPr lang="en-US" dirty="0"/>
          </a:p>
        </p:txBody>
      </p:sp>
    </p:spTree>
    <p:extLst>
      <p:ext uri="{BB962C8B-B14F-4D97-AF65-F5344CB8AC3E}">
        <p14:creationId xmlns:p14="http://schemas.microsoft.com/office/powerpoint/2010/main" val="33842667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0340" y="365125"/>
            <a:ext cx="10083459" cy="1325563"/>
          </a:xfrm>
        </p:spPr>
        <p:txBody>
          <a:bodyPr>
            <a:normAutofit/>
          </a:bodyPr>
          <a:lstStyle/>
          <a:p>
            <a:r>
              <a:rPr lang="en-US" dirty="0"/>
              <a:t>The Top 5% of Patients Account for 50% of All Healthcare Spending</a:t>
            </a:r>
          </a:p>
        </p:txBody>
      </p:sp>
      <p:graphicFrame>
        <p:nvGraphicFramePr>
          <p:cNvPr id="7" name="Content Placeholder 6"/>
          <p:cNvGraphicFramePr>
            <a:graphicFrameLocks noGrp="1"/>
          </p:cNvGraphicFramePr>
          <p:nvPr>
            <p:ph idx="1"/>
            <p:extLst/>
          </p:nvPr>
        </p:nvGraphicFramePr>
        <p:xfrm>
          <a:off x="2133600" y="1711842"/>
          <a:ext cx="7657578" cy="4079358"/>
        </p:xfrm>
        <a:graphic>
          <a:graphicData uri="http://schemas.openxmlformats.org/drawingml/2006/chart">
            <c:chart xmlns:c="http://schemas.openxmlformats.org/drawingml/2006/chart" xmlns:r="http://schemas.openxmlformats.org/officeDocument/2006/relationships" r:id="rId3"/>
          </a:graphicData>
        </a:graphic>
      </p:graphicFrame>
      <p:sp>
        <p:nvSpPr>
          <p:cNvPr id="6" name="Slide Number Placeholder 5"/>
          <p:cNvSpPr>
            <a:spLocks noGrp="1"/>
          </p:cNvSpPr>
          <p:nvPr>
            <p:ph type="sldNum" sz="quarter" idx="12"/>
          </p:nvPr>
        </p:nvSpPr>
        <p:spPr/>
        <p:txBody>
          <a:bodyPr/>
          <a:lstStyle/>
          <a:p>
            <a:fld id="{A84BA2BA-FD11-4DE0-992A-D569B9E0B098}" type="slidenum">
              <a:rPr/>
              <a:pPr/>
              <a:t>15</a:t>
            </a:fld>
            <a:endParaRPr dirty="0"/>
          </a:p>
        </p:txBody>
      </p:sp>
      <p:sp>
        <p:nvSpPr>
          <p:cNvPr id="8" name="TextBox 7"/>
          <p:cNvSpPr txBox="1"/>
          <p:nvPr/>
        </p:nvSpPr>
        <p:spPr>
          <a:xfrm>
            <a:off x="1981200" y="6123543"/>
            <a:ext cx="8153400" cy="369332"/>
          </a:xfrm>
          <a:prstGeom prst="rect">
            <a:avLst/>
          </a:prstGeom>
          <a:noFill/>
        </p:spPr>
        <p:txBody>
          <a:bodyPr wrap="square" rtlCol="0">
            <a:spAutoFit/>
          </a:bodyPr>
          <a:lstStyle/>
          <a:p>
            <a:r>
              <a:rPr lang="en-US" sz="900" dirty="0">
                <a:solidFill>
                  <a:prstClr val="black"/>
                </a:solidFill>
                <a:latin typeface="Gill Sans MT"/>
              </a:rPr>
              <a:t>Source: Steven B. Cohen, Ph.D., “The Concentration of Health Care Expenditures and Related Expenses for Costly Medical Conditions, 2012,” Statistical Brief #455,  AHRQ, October 2014.</a:t>
            </a:r>
          </a:p>
        </p:txBody>
      </p:sp>
      <p:sp>
        <p:nvSpPr>
          <p:cNvPr id="5" name="Footer Placeholder 4">
            <a:extLst>
              <a:ext uri="{FF2B5EF4-FFF2-40B4-BE49-F238E27FC236}">
                <a16:creationId xmlns:a16="http://schemas.microsoft.com/office/drawing/2014/main" id="{CA1E4B49-2417-F640-9666-05F0ED2B91CA}"/>
              </a:ext>
            </a:extLst>
          </p:cNvPr>
          <p:cNvSpPr>
            <a:spLocks noGrp="1"/>
          </p:cNvSpPr>
          <p:nvPr>
            <p:ph type="ftr" sz="quarter" idx="11"/>
          </p:nvPr>
        </p:nvSpPr>
        <p:spPr/>
        <p:txBody>
          <a:bodyPr/>
          <a:lstStyle/>
          <a:p>
            <a:pPr>
              <a:defRPr/>
            </a:pPr>
            <a:r>
              <a:rPr lang="en-US"/>
              <a:t>Schramm Consulting at NHPCO Leadership Conference 2019</a:t>
            </a:r>
            <a:endParaRPr lang="en-US" dirty="0"/>
          </a:p>
        </p:txBody>
      </p:sp>
    </p:spTree>
    <p:extLst>
      <p:ext uri="{BB962C8B-B14F-4D97-AF65-F5344CB8AC3E}">
        <p14:creationId xmlns:p14="http://schemas.microsoft.com/office/powerpoint/2010/main" val="10263924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09680" y="365125"/>
            <a:ext cx="9844119" cy="1325563"/>
          </a:xfrm>
        </p:spPr>
        <p:txBody>
          <a:bodyPr>
            <a:normAutofit/>
          </a:bodyPr>
          <a:lstStyle/>
          <a:p>
            <a:r>
              <a:rPr lang="en-US" dirty="0"/>
              <a:t>Top Five Most Costly Medical Conditions</a:t>
            </a:r>
          </a:p>
        </p:txBody>
      </p:sp>
      <p:sp>
        <p:nvSpPr>
          <p:cNvPr id="3" name="Content Placeholder 2"/>
          <p:cNvSpPr>
            <a:spLocks noGrp="1"/>
          </p:cNvSpPr>
          <p:nvPr>
            <p:ph idx="1"/>
          </p:nvPr>
        </p:nvSpPr>
        <p:spPr>
          <a:xfrm>
            <a:off x="2628900" y="2078315"/>
            <a:ext cx="6934200" cy="3657600"/>
          </a:xfrm>
        </p:spPr>
        <p:txBody>
          <a:bodyPr/>
          <a:lstStyle/>
          <a:p>
            <a:pPr marL="514350" indent="-514350">
              <a:buFont typeface="+mj-lt"/>
              <a:buAutoNum type="arabicPeriod"/>
            </a:pPr>
            <a:r>
              <a:rPr lang="en-US" dirty="0"/>
              <a:t>Heart disease</a:t>
            </a:r>
          </a:p>
          <a:p>
            <a:pPr marL="514350" indent="-514350">
              <a:buFont typeface="+mj-lt"/>
              <a:buAutoNum type="arabicPeriod"/>
            </a:pPr>
            <a:r>
              <a:rPr lang="en-US" dirty="0"/>
              <a:t>Trauma-related disorders</a:t>
            </a:r>
          </a:p>
          <a:p>
            <a:pPr marL="514350" indent="-514350">
              <a:buFont typeface="+mj-lt"/>
              <a:buAutoNum type="arabicPeriod"/>
            </a:pPr>
            <a:r>
              <a:rPr lang="en-US" dirty="0"/>
              <a:t>Cancer</a:t>
            </a:r>
          </a:p>
          <a:p>
            <a:pPr marL="514350" indent="-514350">
              <a:buFont typeface="+mj-lt"/>
              <a:buAutoNum type="arabicPeriod"/>
            </a:pPr>
            <a:r>
              <a:rPr lang="en-US" dirty="0"/>
              <a:t>Mental disorders</a:t>
            </a:r>
          </a:p>
          <a:p>
            <a:pPr marL="514350" indent="-514350">
              <a:buFont typeface="+mj-lt"/>
              <a:buAutoNum type="arabicPeriod"/>
            </a:pPr>
            <a:r>
              <a:rPr lang="en-US" dirty="0"/>
              <a:t>COPD/asthma</a:t>
            </a:r>
          </a:p>
        </p:txBody>
      </p:sp>
      <p:sp>
        <p:nvSpPr>
          <p:cNvPr id="6" name="Slide Number Placeholder 5"/>
          <p:cNvSpPr>
            <a:spLocks noGrp="1"/>
          </p:cNvSpPr>
          <p:nvPr>
            <p:ph type="sldNum" sz="quarter" idx="12"/>
          </p:nvPr>
        </p:nvSpPr>
        <p:spPr/>
        <p:txBody>
          <a:bodyPr/>
          <a:lstStyle/>
          <a:p>
            <a:fld id="{A84BA2BA-FD11-4DE0-992A-D569B9E0B098}" type="slidenum">
              <a:rPr/>
              <a:pPr/>
              <a:t>16</a:t>
            </a:fld>
            <a:endParaRPr dirty="0"/>
          </a:p>
        </p:txBody>
      </p:sp>
      <p:sp>
        <p:nvSpPr>
          <p:cNvPr id="7" name="TextBox 6"/>
          <p:cNvSpPr txBox="1"/>
          <p:nvPr/>
        </p:nvSpPr>
        <p:spPr>
          <a:xfrm>
            <a:off x="1957294" y="6123543"/>
            <a:ext cx="8153400" cy="369332"/>
          </a:xfrm>
          <a:prstGeom prst="rect">
            <a:avLst/>
          </a:prstGeom>
          <a:noFill/>
        </p:spPr>
        <p:txBody>
          <a:bodyPr wrap="square" rtlCol="0">
            <a:spAutoFit/>
          </a:bodyPr>
          <a:lstStyle/>
          <a:p>
            <a:r>
              <a:rPr lang="en-US" sz="900" dirty="0">
                <a:solidFill>
                  <a:prstClr val="black"/>
                </a:solidFill>
                <a:latin typeface="Gill Sans MT"/>
              </a:rPr>
              <a:t>Source: Steven B. Cohen, Ph.D., “The Concentration of Health Care Expenditures and Related Expenses for Costly Medical Conditions, 2012,” Statistical Brief #455,  AHRQ, October 2014.</a:t>
            </a:r>
          </a:p>
        </p:txBody>
      </p:sp>
      <p:sp>
        <p:nvSpPr>
          <p:cNvPr id="8" name="Footer Placeholder 7">
            <a:extLst>
              <a:ext uri="{FF2B5EF4-FFF2-40B4-BE49-F238E27FC236}">
                <a16:creationId xmlns:a16="http://schemas.microsoft.com/office/drawing/2014/main" id="{596D819E-4BB3-5A45-B4FA-EB4F244E629A}"/>
              </a:ext>
            </a:extLst>
          </p:cNvPr>
          <p:cNvSpPr>
            <a:spLocks noGrp="1"/>
          </p:cNvSpPr>
          <p:nvPr>
            <p:ph type="ftr" sz="quarter" idx="11"/>
          </p:nvPr>
        </p:nvSpPr>
        <p:spPr/>
        <p:txBody>
          <a:bodyPr/>
          <a:lstStyle/>
          <a:p>
            <a:pPr>
              <a:defRPr/>
            </a:pPr>
            <a:r>
              <a:rPr lang="en-US"/>
              <a:t>Schramm Consulting at NHPCO Leadership Conference 2019</a:t>
            </a:r>
            <a:endParaRPr lang="en-US" dirty="0"/>
          </a:p>
        </p:txBody>
      </p:sp>
    </p:spTree>
    <p:extLst>
      <p:ext uri="{BB962C8B-B14F-4D97-AF65-F5344CB8AC3E}">
        <p14:creationId xmlns:p14="http://schemas.microsoft.com/office/powerpoint/2010/main" val="20374875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25572" y="365125"/>
            <a:ext cx="10028227" cy="1325563"/>
          </a:xfrm>
        </p:spPr>
        <p:txBody>
          <a:bodyPr>
            <a:normAutofit/>
          </a:bodyPr>
          <a:lstStyle/>
          <a:p>
            <a:r>
              <a:rPr lang="en-US" dirty="0"/>
              <a:t>Beyond Care of the Dying: The High-Cost Population Is Not All at End of Life</a:t>
            </a:r>
          </a:p>
        </p:txBody>
      </p:sp>
      <p:sp>
        <p:nvSpPr>
          <p:cNvPr id="6" name="Slide Number Placeholder 5"/>
          <p:cNvSpPr>
            <a:spLocks noGrp="1"/>
          </p:cNvSpPr>
          <p:nvPr>
            <p:ph type="sldNum" sz="quarter" idx="12"/>
          </p:nvPr>
        </p:nvSpPr>
        <p:spPr/>
        <p:txBody>
          <a:bodyPr/>
          <a:lstStyle/>
          <a:p>
            <a:fld id="{A84BA2BA-FD11-4DE0-992A-D569B9E0B098}" type="slidenum">
              <a:rPr/>
              <a:pPr/>
              <a:t>17</a:t>
            </a:fld>
            <a:endParaRPr dirty="0"/>
          </a:p>
        </p:txBody>
      </p:sp>
      <p:sp>
        <p:nvSpPr>
          <p:cNvPr id="7" name="Oval 6"/>
          <p:cNvSpPr/>
          <p:nvPr/>
        </p:nvSpPr>
        <p:spPr>
          <a:xfrm>
            <a:off x="3238500" y="1752600"/>
            <a:ext cx="3733800" cy="37338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Gill Sans MT"/>
            </a:endParaRPr>
          </a:p>
        </p:txBody>
      </p:sp>
      <p:sp>
        <p:nvSpPr>
          <p:cNvPr id="8" name="Oval 7"/>
          <p:cNvSpPr/>
          <p:nvPr/>
        </p:nvSpPr>
        <p:spPr>
          <a:xfrm>
            <a:off x="5486400" y="3429000"/>
            <a:ext cx="1752600" cy="1752600"/>
          </a:xfrm>
          <a:prstGeom prst="ellipse">
            <a:avLst/>
          </a:prstGeom>
          <a:solidFill>
            <a:schemeClr val="accent3">
              <a:alpha val="37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Gill Sans MT"/>
            </a:endParaRPr>
          </a:p>
        </p:txBody>
      </p:sp>
      <p:sp>
        <p:nvSpPr>
          <p:cNvPr id="9" name="TextBox 8"/>
          <p:cNvSpPr txBox="1"/>
          <p:nvPr/>
        </p:nvSpPr>
        <p:spPr>
          <a:xfrm>
            <a:off x="4114800" y="2362201"/>
            <a:ext cx="2286000" cy="646331"/>
          </a:xfrm>
          <a:prstGeom prst="rect">
            <a:avLst/>
          </a:prstGeom>
          <a:noFill/>
        </p:spPr>
        <p:txBody>
          <a:bodyPr wrap="square" rtlCol="0">
            <a:spAutoFit/>
          </a:bodyPr>
          <a:lstStyle/>
          <a:p>
            <a:r>
              <a:rPr lang="en-US" dirty="0">
                <a:solidFill>
                  <a:prstClr val="white"/>
                </a:solidFill>
                <a:latin typeface="Gill Sans MT"/>
              </a:rPr>
              <a:t>High-Cost Population</a:t>
            </a:r>
          </a:p>
          <a:p>
            <a:r>
              <a:rPr lang="en-US" dirty="0">
                <a:solidFill>
                  <a:prstClr val="white"/>
                </a:solidFill>
                <a:latin typeface="Gill Sans MT"/>
              </a:rPr>
              <a:t>18.2 Million People</a:t>
            </a:r>
          </a:p>
        </p:txBody>
      </p:sp>
      <p:sp>
        <p:nvSpPr>
          <p:cNvPr id="10" name="TextBox 9"/>
          <p:cNvSpPr txBox="1"/>
          <p:nvPr/>
        </p:nvSpPr>
        <p:spPr>
          <a:xfrm>
            <a:off x="7620000" y="3352801"/>
            <a:ext cx="1752600" cy="646331"/>
          </a:xfrm>
          <a:prstGeom prst="rect">
            <a:avLst/>
          </a:prstGeom>
          <a:noFill/>
        </p:spPr>
        <p:txBody>
          <a:bodyPr wrap="square" rtlCol="0">
            <a:spAutoFit/>
          </a:bodyPr>
          <a:lstStyle/>
          <a:p>
            <a:r>
              <a:rPr lang="en-US" sz="1200" dirty="0">
                <a:solidFill>
                  <a:prstClr val="black"/>
                </a:solidFill>
                <a:latin typeface="Gill Sans MT"/>
              </a:rPr>
              <a:t>High-Cost End-of-Life Population</a:t>
            </a:r>
          </a:p>
          <a:p>
            <a:r>
              <a:rPr lang="en-US" sz="1200" dirty="0">
                <a:solidFill>
                  <a:prstClr val="black"/>
                </a:solidFill>
                <a:latin typeface="Gill Sans MT"/>
              </a:rPr>
              <a:t>2 Million People</a:t>
            </a:r>
          </a:p>
        </p:txBody>
      </p:sp>
      <p:sp>
        <p:nvSpPr>
          <p:cNvPr id="11" name="TextBox 10"/>
          <p:cNvSpPr txBox="1"/>
          <p:nvPr/>
        </p:nvSpPr>
        <p:spPr>
          <a:xfrm>
            <a:off x="7620000" y="4419601"/>
            <a:ext cx="1752600" cy="646331"/>
          </a:xfrm>
          <a:prstGeom prst="rect">
            <a:avLst/>
          </a:prstGeom>
          <a:noFill/>
        </p:spPr>
        <p:txBody>
          <a:bodyPr wrap="square" rtlCol="0">
            <a:spAutoFit/>
          </a:bodyPr>
          <a:lstStyle/>
          <a:p>
            <a:r>
              <a:rPr lang="en-US" sz="1200" dirty="0">
                <a:solidFill>
                  <a:prstClr val="black"/>
                </a:solidFill>
                <a:latin typeface="Gill Sans MT"/>
              </a:rPr>
              <a:t>Low-Cost End-of-Life Population</a:t>
            </a:r>
          </a:p>
          <a:p>
            <a:r>
              <a:rPr lang="en-US" sz="1200" dirty="0">
                <a:solidFill>
                  <a:prstClr val="black"/>
                </a:solidFill>
                <a:latin typeface="Gill Sans MT"/>
              </a:rPr>
              <a:t>0.5 Million People</a:t>
            </a:r>
          </a:p>
        </p:txBody>
      </p:sp>
      <p:cxnSp>
        <p:nvCxnSpPr>
          <p:cNvPr id="13" name="Straight Connector 12"/>
          <p:cNvCxnSpPr>
            <a:endCxn id="10" idx="1"/>
          </p:cNvCxnSpPr>
          <p:nvPr/>
        </p:nvCxnSpPr>
        <p:spPr>
          <a:xfrm flipV="1">
            <a:off x="6553200" y="3675966"/>
            <a:ext cx="1066800" cy="57834"/>
          </a:xfrm>
          <a:prstGeom prst="line">
            <a:avLst/>
          </a:prstGeom>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6858000" y="4724400"/>
            <a:ext cx="685800" cy="152400"/>
          </a:xfrm>
          <a:prstGeom prst="line">
            <a:avLst/>
          </a:prstGeom>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1981200" y="5791200"/>
            <a:ext cx="8153400" cy="369332"/>
          </a:xfrm>
          <a:prstGeom prst="rect">
            <a:avLst/>
          </a:prstGeom>
          <a:noFill/>
        </p:spPr>
        <p:txBody>
          <a:bodyPr wrap="square" rtlCol="0">
            <a:spAutoFit/>
          </a:bodyPr>
          <a:lstStyle/>
          <a:p>
            <a:r>
              <a:rPr lang="en-US" sz="900" dirty="0">
                <a:solidFill>
                  <a:prstClr val="black"/>
                </a:solidFill>
                <a:latin typeface="Gill Sans MT"/>
              </a:rPr>
              <a:t>Source:  </a:t>
            </a:r>
            <a:r>
              <a:rPr lang="en-US" sz="900" i="1" dirty="0">
                <a:solidFill>
                  <a:prstClr val="black"/>
                </a:solidFill>
                <a:latin typeface="Gill Sans MT"/>
              </a:rPr>
              <a:t>Dying in America: Improving Quality and Honoring Individual Preferences Near the End of Life</a:t>
            </a:r>
            <a:r>
              <a:rPr lang="en-US" sz="900" dirty="0">
                <a:solidFill>
                  <a:prstClr val="black"/>
                </a:solidFill>
                <a:latin typeface="Gill Sans MT"/>
              </a:rPr>
              <a:t>, Institute of Medicine (IOM), The National Academies Press, Washington, DC, 2014, Appendix E, p.27.</a:t>
            </a:r>
          </a:p>
        </p:txBody>
      </p:sp>
      <p:sp>
        <p:nvSpPr>
          <p:cNvPr id="5" name="Footer Placeholder 4">
            <a:extLst>
              <a:ext uri="{FF2B5EF4-FFF2-40B4-BE49-F238E27FC236}">
                <a16:creationId xmlns:a16="http://schemas.microsoft.com/office/drawing/2014/main" id="{5D9DDC32-7D2B-0B4A-9359-B9022269ED60}"/>
              </a:ext>
            </a:extLst>
          </p:cNvPr>
          <p:cNvSpPr>
            <a:spLocks noGrp="1"/>
          </p:cNvSpPr>
          <p:nvPr>
            <p:ph type="ftr" sz="quarter" idx="11"/>
          </p:nvPr>
        </p:nvSpPr>
        <p:spPr/>
        <p:txBody>
          <a:bodyPr/>
          <a:lstStyle/>
          <a:p>
            <a:pPr>
              <a:defRPr/>
            </a:pPr>
            <a:r>
              <a:rPr lang="en-US"/>
              <a:t>Schramm Consulting at NHPCO Leadership Conference 2019</a:t>
            </a:r>
            <a:endParaRPr lang="en-US" dirty="0"/>
          </a:p>
        </p:txBody>
      </p:sp>
    </p:spTree>
    <p:extLst>
      <p:ext uri="{BB962C8B-B14F-4D97-AF65-F5344CB8AC3E}">
        <p14:creationId xmlns:p14="http://schemas.microsoft.com/office/powerpoint/2010/main" val="29720476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1981200" y="419593"/>
            <a:ext cx="8229600" cy="722773"/>
          </a:xfrm>
        </p:spPr>
        <p:txBody>
          <a:bodyPr>
            <a:normAutofit/>
          </a:bodyPr>
          <a:lstStyle/>
          <a:p>
            <a:r>
              <a:rPr lang="en-US" dirty="0"/>
              <a:t>Palliative Care Savings in an ACO</a:t>
            </a:r>
          </a:p>
        </p:txBody>
      </p:sp>
      <p:graphicFrame>
        <p:nvGraphicFramePr>
          <p:cNvPr id="10" name="Content Placeholder 9"/>
          <p:cNvGraphicFramePr>
            <a:graphicFrameLocks noGrp="1"/>
          </p:cNvGraphicFramePr>
          <p:nvPr>
            <p:ph idx="1"/>
            <p:extLst/>
          </p:nvPr>
        </p:nvGraphicFramePr>
        <p:xfrm>
          <a:off x="1783572" y="1371601"/>
          <a:ext cx="8427228" cy="4545453"/>
        </p:xfrm>
        <a:graphic>
          <a:graphicData uri="http://schemas.openxmlformats.org/drawingml/2006/chart">
            <c:chart xmlns:c="http://schemas.openxmlformats.org/drawingml/2006/chart" xmlns:r="http://schemas.openxmlformats.org/officeDocument/2006/relationships" r:id="rId2"/>
          </a:graphicData>
        </a:graphic>
      </p:graphicFrame>
      <p:sp>
        <p:nvSpPr>
          <p:cNvPr id="7" name="Slide Number Placeholder 6"/>
          <p:cNvSpPr>
            <a:spLocks noGrp="1"/>
          </p:cNvSpPr>
          <p:nvPr>
            <p:ph type="sldNum" sz="quarter" idx="12"/>
          </p:nvPr>
        </p:nvSpPr>
        <p:spPr/>
        <p:txBody>
          <a:bodyPr/>
          <a:lstStyle/>
          <a:p>
            <a:fld id="{11F7DBD9-02D2-724B-A815-63474FD122A2}" type="slidenum">
              <a:rPr lang="en-US" smtClean="0">
                <a:latin typeface="Gill Sans MT"/>
              </a:rPr>
              <a:pPr/>
              <a:t>18</a:t>
            </a:fld>
            <a:endParaRPr lang="en-US" dirty="0">
              <a:latin typeface="Gill Sans MT"/>
            </a:endParaRPr>
          </a:p>
        </p:txBody>
      </p:sp>
      <p:sp>
        <p:nvSpPr>
          <p:cNvPr id="11" name="TextBox 10"/>
          <p:cNvSpPr txBox="1"/>
          <p:nvPr/>
        </p:nvSpPr>
        <p:spPr>
          <a:xfrm>
            <a:off x="1600201" y="5921616"/>
            <a:ext cx="8153400" cy="369332"/>
          </a:xfrm>
          <a:prstGeom prst="rect">
            <a:avLst/>
          </a:prstGeom>
          <a:noFill/>
        </p:spPr>
        <p:txBody>
          <a:bodyPr wrap="square" rtlCol="0">
            <a:spAutoFit/>
          </a:bodyPr>
          <a:lstStyle/>
          <a:p>
            <a:r>
              <a:rPr lang="en-US" sz="900" dirty="0">
                <a:solidFill>
                  <a:prstClr val="black"/>
                </a:solidFill>
                <a:latin typeface="Gill Sans MT"/>
              </a:rPr>
              <a:t>Source: Dana </a:t>
            </a:r>
            <a:r>
              <a:rPr lang="en-US" sz="900" dirty="0" err="1">
                <a:solidFill>
                  <a:prstClr val="black"/>
                </a:solidFill>
                <a:latin typeface="Gill Sans MT"/>
              </a:rPr>
              <a:t>Lustbader</a:t>
            </a:r>
            <a:r>
              <a:rPr lang="en-US" sz="900" dirty="0">
                <a:solidFill>
                  <a:prstClr val="black"/>
                </a:solidFill>
                <a:latin typeface="Gill Sans MT"/>
              </a:rPr>
              <a:t>, MD, FAAHPM, et al., “The Impact of a Home-Based Palliative Care Program in an Accountable Care Organization,” </a:t>
            </a:r>
            <a:r>
              <a:rPr lang="en-US" sz="900" i="1" dirty="0">
                <a:solidFill>
                  <a:prstClr val="black"/>
                </a:solidFill>
                <a:latin typeface="Gill Sans MT"/>
              </a:rPr>
              <a:t>Journal of Palliative Medicine, </a:t>
            </a:r>
            <a:r>
              <a:rPr lang="en-US" sz="900" dirty="0">
                <a:solidFill>
                  <a:prstClr val="black"/>
                </a:solidFill>
                <a:latin typeface="Gill Sans MT"/>
              </a:rPr>
              <a:t> August 20, 2016. Note that Medicare Part A spending shown here includes costs from those patients referred to hospice prior to death.</a:t>
            </a:r>
          </a:p>
        </p:txBody>
      </p:sp>
      <p:cxnSp>
        <p:nvCxnSpPr>
          <p:cNvPr id="13" name="Straight Connector 12"/>
          <p:cNvCxnSpPr/>
          <p:nvPr/>
        </p:nvCxnSpPr>
        <p:spPr>
          <a:xfrm flipV="1">
            <a:off x="7854008" y="2212259"/>
            <a:ext cx="0" cy="2701905"/>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6815721" y="1993983"/>
            <a:ext cx="902602" cy="646331"/>
          </a:xfrm>
          <a:prstGeom prst="rect">
            <a:avLst/>
          </a:prstGeom>
          <a:noFill/>
        </p:spPr>
        <p:txBody>
          <a:bodyPr wrap="square" rtlCol="0">
            <a:spAutoFit/>
          </a:bodyPr>
          <a:lstStyle/>
          <a:p>
            <a:r>
              <a:rPr lang="en-US" sz="1200" dirty="0"/>
              <a:t>Mean HPBC LOS: 109 Days</a:t>
            </a:r>
          </a:p>
        </p:txBody>
      </p:sp>
      <p:sp>
        <p:nvSpPr>
          <p:cNvPr id="15" name="TextBox 14"/>
          <p:cNvSpPr txBox="1"/>
          <p:nvPr/>
        </p:nvSpPr>
        <p:spPr>
          <a:xfrm>
            <a:off x="9122370" y="1993983"/>
            <a:ext cx="1262462" cy="430887"/>
          </a:xfrm>
          <a:prstGeom prst="rect">
            <a:avLst/>
          </a:prstGeom>
          <a:noFill/>
        </p:spPr>
        <p:txBody>
          <a:bodyPr wrap="square" rtlCol="0">
            <a:spAutoFit/>
          </a:bodyPr>
          <a:lstStyle/>
          <a:p>
            <a:r>
              <a:rPr lang="en-US" sz="1100" dirty="0"/>
              <a:t>Control 12-Month Spend: $60,709</a:t>
            </a:r>
          </a:p>
        </p:txBody>
      </p:sp>
      <p:sp>
        <p:nvSpPr>
          <p:cNvPr id="16" name="TextBox 15"/>
          <p:cNvSpPr txBox="1"/>
          <p:nvPr/>
        </p:nvSpPr>
        <p:spPr>
          <a:xfrm>
            <a:off x="9710830" y="3020182"/>
            <a:ext cx="1116453" cy="430887"/>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a:t>HPBC 12-Month </a:t>
            </a:r>
            <a:r>
              <a:rPr lang="en-US" dirty="0"/>
              <a:t>Spend: $50,274</a:t>
            </a:r>
          </a:p>
        </p:txBody>
      </p:sp>
      <p:sp>
        <p:nvSpPr>
          <p:cNvPr id="3" name="Footer Placeholder 2">
            <a:extLst>
              <a:ext uri="{FF2B5EF4-FFF2-40B4-BE49-F238E27FC236}">
                <a16:creationId xmlns:a16="http://schemas.microsoft.com/office/drawing/2014/main" id="{B5CA1500-D18C-F243-BB65-30994206655C}"/>
              </a:ext>
            </a:extLst>
          </p:cNvPr>
          <p:cNvSpPr>
            <a:spLocks noGrp="1"/>
          </p:cNvSpPr>
          <p:nvPr>
            <p:ph type="ftr" sz="quarter" idx="11"/>
          </p:nvPr>
        </p:nvSpPr>
        <p:spPr/>
        <p:txBody>
          <a:bodyPr/>
          <a:lstStyle/>
          <a:p>
            <a:pPr>
              <a:defRPr/>
            </a:pPr>
            <a:r>
              <a:rPr lang="en-US"/>
              <a:t>Schramm Consulting at NHPCO Leadership Conference 2019</a:t>
            </a:r>
            <a:endParaRPr lang="en-US" dirty="0"/>
          </a:p>
        </p:txBody>
      </p:sp>
    </p:spTree>
    <p:extLst>
      <p:ext uri="{BB962C8B-B14F-4D97-AF65-F5344CB8AC3E}">
        <p14:creationId xmlns:p14="http://schemas.microsoft.com/office/powerpoint/2010/main" val="20698561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CF61C70-EBBB-E046-B717-82707B639CA0}"/>
              </a:ext>
            </a:extLst>
          </p:cNvPr>
          <p:cNvSpPr>
            <a:spLocks noGrp="1"/>
          </p:cNvSpPr>
          <p:nvPr>
            <p:ph type="title"/>
          </p:nvPr>
        </p:nvSpPr>
        <p:spPr>
          <a:xfrm>
            <a:off x="1239768" y="365125"/>
            <a:ext cx="10114031" cy="1325563"/>
          </a:xfrm>
        </p:spPr>
        <p:txBody>
          <a:bodyPr/>
          <a:lstStyle/>
          <a:p>
            <a:r>
              <a:rPr lang="en-US" dirty="0"/>
              <a:t>The Unpalatable Reality</a:t>
            </a:r>
          </a:p>
        </p:txBody>
      </p:sp>
      <p:sp>
        <p:nvSpPr>
          <p:cNvPr id="4" name="Footer Placeholder 3">
            <a:extLst>
              <a:ext uri="{FF2B5EF4-FFF2-40B4-BE49-F238E27FC236}">
                <a16:creationId xmlns:a16="http://schemas.microsoft.com/office/drawing/2014/main" id="{D109AF37-AED0-4E4F-9AAA-B0AB80DE938B}"/>
              </a:ext>
            </a:extLst>
          </p:cNvPr>
          <p:cNvSpPr>
            <a:spLocks noGrp="1"/>
          </p:cNvSpPr>
          <p:nvPr>
            <p:ph type="ftr" sz="quarter" idx="11"/>
          </p:nvPr>
        </p:nvSpPr>
        <p:spPr/>
        <p:txBody>
          <a:bodyPr/>
          <a:lstStyle/>
          <a:p>
            <a:r>
              <a:rPr lang="en-US"/>
              <a:t>Schramm Consulting at NHPCO Leadership Conference 2019</a:t>
            </a:r>
            <a:endParaRPr lang="en-US" dirty="0"/>
          </a:p>
        </p:txBody>
      </p:sp>
      <p:sp>
        <p:nvSpPr>
          <p:cNvPr id="5" name="Slide Number Placeholder 4">
            <a:extLst>
              <a:ext uri="{FF2B5EF4-FFF2-40B4-BE49-F238E27FC236}">
                <a16:creationId xmlns:a16="http://schemas.microsoft.com/office/drawing/2014/main" id="{ED37A606-0402-B546-A528-83078799CEE8}"/>
              </a:ext>
            </a:extLst>
          </p:cNvPr>
          <p:cNvSpPr>
            <a:spLocks noGrp="1"/>
          </p:cNvSpPr>
          <p:nvPr>
            <p:ph type="sldNum" sz="quarter" idx="12"/>
          </p:nvPr>
        </p:nvSpPr>
        <p:spPr/>
        <p:txBody>
          <a:bodyPr/>
          <a:lstStyle/>
          <a:p>
            <a:fld id="{14799311-93B2-41E9-9238-6A3416467017}" type="slidenum">
              <a:rPr lang="en-US" smtClean="0"/>
              <a:pPr/>
              <a:t>19</a:t>
            </a:fld>
            <a:endParaRPr lang="en-US" dirty="0"/>
          </a:p>
        </p:txBody>
      </p:sp>
      <p:sp>
        <p:nvSpPr>
          <p:cNvPr id="6" name="TextBox 5">
            <a:extLst>
              <a:ext uri="{FF2B5EF4-FFF2-40B4-BE49-F238E27FC236}">
                <a16:creationId xmlns:a16="http://schemas.microsoft.com/office/drawing/2014/main" id="{CD516C09-3C3D-9B43-B650-A37831B8CC7D}"/>
              </a:ext>
            </a:extLst>
          </p:cNvPr>
          <p:cNvSpPr txBox="1"/>
          <p:nvPr/>
        </p:nvSpPr>
        <p:spPr>
          <a:xfrm>
            <a:off x="1782051" y="2081242"/>
            <a:ext cx="8627897" cy="2554545"/>
          </a:xfrm>
          <a:prstGeom prst="rect">
            <a:avLst/>
          </a:prstGeom>
          <a:noFill/>
        </p:spPr>
        <p:txBody>
          <a:bodyPr wrap="square" rtlCol="0">
            <a:spAutoFit/>
          </a:bodyPr>
          <a:lstStyle/>
          <a:p>
            <a:endParaRPr lang="en-US" sz="3200" dirty="0"/>
          </a:p>
          <a:p>
            <a:br>
              <a:rPr lang="en-US" sz="3200" dirty="0"/>
            </a:br>
            <a:r>
              <a:rPr lang="en-US" sz="3200" dirty="0"/>
              <a:t>Many hospices may be ahead of ACOs in their market in understanding the incentives and how they can be good business partners to ACOs.</a:t>
            </a:r>
          </a:p>
        </p:txBody>
      </p:sp>
    </p:spTree>
    <p:extLst>
      <p:ext uri="{BB962C8B-B14F-4D97-AF65-F5344CB8AC3E}">
        <p14:creationId xmlns:p14="http://schemas.microsoft.com/office/powerpoint/2010/main" val="34738161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8">
            <a:extLst>
              <a:ext uri="{FF2B5EF4-FFF2-40B4-BE49-F238E27FC236}">
                <a16:creationId xmlns:a16="http://schemas.microsoft.com/office/drawing/2014/main" id="{69F421FC-FFF3-3841-88AC-B956F0710671}"/>
              </a:ext>
            </a:extLst>
          </p:cNvPr>
          <p:cNvSpPr>
            <a:spLocks noGrp="1"/>
          </p:cNvSpPr>
          <p:nvPr>
            <p:ph type="title"/>
          </p:nvPr>
        </p:nvSpPr>
        <p:spPr>
          <a:xfrm>
            <a:off x="1964499" y="457200"/>
            <a:ext cx="8229600" cy="685800"/>
          </a:xfrm>
        </p:spPr>
        <p:txBody>
          <a:bodyPr>
            <a:normAutofit fontScale="90000"/>
          </a:bodyPr>
          <a:lstStyle/>
          <a:p>
            <a:pPr eaLnBrk="1" hangingPunct="1"/>
            <a:r>
              <a:rPr lang="en-US" altLang="en-US" dirty="0"/>
              <a:t>Session Objectives</a:t>
            </a:r>
          </a:p>
        </p:txBody>
      </p:sp>
      <p:sp>
        <p:nvSpPr>
          <p:cNvPr id="7171" name="Content Placeholder 19">
            <a:extLst>
              <a:ext uri="{FF2B5EF4-FFF2-40B4-BE49-F238E27FC236}">
                <a16:creationId xmlns:a16="http://schemas.microsoft.com/office/drawing/2014/main" id="{CCC98BC1-5DE2-A648-8E6F-0BBD046A4738}"/>
              </a:ext>
            </a:extLst>
          </p:cNvPr>
          <p:cNvSpPr>
            <a:spLocks noGrp="1"/>
          </p:cNvSpPr>
          <p:nvPr>
            <p:ph sz="quarter" idx="1"/>
          </p:nvPr>
        </p:nvSpPr>
        <p:spPr>
          <a:xfrm>
            <a:off x="1981200" y="2133601"/>
            <a:ext cx="8229600" cy="3992563"/>
          </a:xfrm>
        </p:spPr>
        <p:txBody>
          <a:bodyPr/>
          <a:lstStyle/>
          <a:p>
            <a:pPr eaLnBrk="1" hangingPunct="1"/>
            <a:r>
              <a:rPr lang="en-US" altLang="en-US" dirty="0"/>
              <a:t>Prioritize your strategic plan to take advantage of business opportunities with ACOs</a:t>
            </a:r>
          </a:p>
          <a:p>
            <a:pPr eaLnBrk="1" hangingPunct="1"/>
            <a:r>
              <a:rPr lang="en-US" altLang="en-US" dirty="0"/>
              <a:t>Know how to make the case to ACO leaders why hospice should be included in their network</a:t>
            </a:r>
          </a:p>
          <a:p>
            <a:r>
              <a:rPr lang="en-US" altLang="en-US" dirty="0"/>
              <a:t>Identify the best potential business partners for your organization in your market</a:t>
            </a:r>
          </a:p>
        </p:txBody>
      </p:sp>
      <p:sp>
        <p:nvSpPr>
          <p:cNvPr id="3" name="Slide Number Placeholder 2">
            <a:extLst>
              <a:ext uri="{FF2B5EF4-FFF2-40B4-BE49-F238E27FC236}">
                <a16:creationId xmlns:a16="http://schemas.microsoft.com/office/drawing/2014/main" id="{1EF69C66-3A78-CD48-973F-90C0C6135762}"/>
              </a:ext>
            </a:extLst>
          </p:cNvPr>
          <p:cNvSpPr>
            <a:spLocks noGrp="1"/>
          </p:cNvSpPr>
          <p:nvPr>
            <p:ph type="sldNum" sz="quarter" idx="12"/>
          </p:nvPr>
        </p:nvSpPr>
        <p:spPr/>
        <p:txBody>
          <a:bodyPr/>
          <a:lstStyle/>
          <a:p>
            <a:fld id="{3A3D2C3C-DE85-B647-8319-6FFCF94BCB80}" type="slidenum">
              <a:rPr lang="en-US" altLang="en-US" smtClean="0"/>
              <a:pPr/>
              <a:t>2</a:t>
            </a:fld>
            <a:endParaRPr lang="en-US" altLang="en-US" dirty="0"/>
          </a:p>
        </p:txBody>
      </p:sp>
      <p:sp>
        <p:nvSpPr>
          <p:cNvPr id="4" name="Footer Placeholder 3">
            <a:extLst>
              <a:ext uri="{FF2B5EF4-FFF2-40B4-BE49-F238E27FC236}">
                <a16:creationId xmlns:a16="http://schemas.microsoft.com/office/drawing/2014/main" id="{C82C4249-716D-9B4A-B431-0B79550D9A5E}"/>
              </a:ext>
            </a:extLst>
          </p:cNvPr>
          <p:cNvSpPr>
            <a:spLocks noGrp="1"/>
          </p:cNvSpPr>
          <p:nvPr>
            <p:ph type="ftr" sz="quarter" idx="11"/>
          </p:nvPr>
        </p:nvSpPr>
        <p:spPr/>
        <p:txBody>
          <a:bodyPr/>
          <a:lstStyle/>
          <a:p>
            <a:pPr>
              <a:defRPr/>
            </a:pPr>
            <a:r>
              <a:rPr lang="en-US"/>
              <a:t>Schramm Consulting at NHPCO Leadership Conference 2019</a:t>
            </a:r>
            <a:endParaRPr lang="en-US" dirty="0"/>
          </a:p>
        </p:txBody>
      </p:sp>
    </p:spTree>
    <p:extLst>
      <p:ext uri="{BB962C8B-B14F-4D97-AF65-F5344CB8AC3E}">
        <p14:creationId xmlns:p14="http://schemas.microsoft.com/office/powerpoint/2010/main" val="16946543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97280-D8D7-A043-8FEB-7B59AA720185}"/>
              </a:ext>
            </a:extLst>
          </p:cNvPr>
          <p:cNvSpPr>
            <a:spLocks noGrp="1"/>
          </p:cNvSpPr>
          <p:nvPr>
            <p:ph type="title"/>
          </p:nvPr>
        </p:nvSpPr>
        <p:spPr>
          <a:xfrm>
            <a:off x="1299028" y="365125"/>
            <a:ext cx="10056359" cy="1325563"/>
          </a:xfrm>
        </p:spPr>
        <p:txBody>
          <a:bodyPr/>
          <a:lstStyle/>
          <a:p>
            <a:r>
              <a:rPr lang="en-US" dirty="0"/>
              <a:t>So Far, Very Few ACOs Have Focused on Hospice and Palliative Care</a:t>
            </a:r>
          </a:p>
        </p:txBody>
      </p:sp>
      <p:sp>
        <p:nvSpPr>
          <p:cNvPr id="8" name="Text Placeholder 7">
            <a:extLst>
              <a:ext uri="{FF2B5EF4-FFF2-40B4-BE49-F238E27FC236}">
                <a16:creationId xmlns:a16="http://schemas.microsoft.com/office/drawing/2014/main" id="{5CD6988F-3219-4143-BAFD-5F4D76F79BB2}"/>
              </a:ext>
            </a:extLst>
          </p:cNvPr>
          <p:cNvSpPr>
            <a:spLocks noGrp="1"/>
          </p:cNvSpPr>
          <p:nvPr>
            <p:ph type="body" idx="1"/>
          </p:nvPr>
        </p:nvSpPr>
        <p:spPr>
          <a:xfrm>
            <a:off x="836612" y="1898715"/>
            <a:ext cx="5157787" cy="823912"/>
          </a:xfrm>
        </p:spPr>
        <p:txBody>
          <a:bodyPr/>
          <a:lstStyle/>
          <a:p>
            <a:r>
              <a:rPr lang="en-US" dirty="0"/>
              <a:t>Study Findings: </a:t>
            </a:r>
            <a:br>
              <a:rPr lang="en-US" dirty="0"/>
            </a:br>
            <a:r>
              <a:rPr lang="en-US" dirty="0"/>
              <a:t>Little Change in EOL Care</a:t>
            </a:r>
          </a:p>
        </p:txBody>
      </p:sp>
      <p:sp>
        <p:nvSpPr>
          <p:cNvPr id="3" name="Content Placeholder 2">
            <a:extLst>
              <a:ext uri="{FF2B5EF4-FFF2-40B4-BE49-F238E27FC236}">
                <a16:creationId xmlns:a16="http://schemas.microsoft.com/office/drawing/2014/main" id="{5EC0CE8F-D3B3-3E4F-BFE5-C410036390AF}"/>
              </a:ext>
            </a:extLst>
          </p:cNvPr>
          <p:cNvSpPr>
            <a:spLocks noGrp="1"/>
          </p:cNvSpPr>
          <p:nvPr>
            <p:ph sz="half" idx="2"/>
          </p:nvPr>
        </p:nvSpPr>
        <p:spPr/>
        <p:txBody>
          <a:bodyPr>
            <a:normAutofit/>
          </a:bodyPr>
          <a:lstStyle/>
          <a:p>
            <a:endParaRPr lang="en-US" dirty="0"/>
          </a:p>
          <a:p>
            <a:r>
              <a:rPr lang="en-US" sz="2000" dirty="0"/>
              <a:t>No increase in use of hospice or hospice days</a:t>
            </a:r>
          </a:p>
          <a:p>
            <a:r>
              <a:rPr lang="en-US" sz="2000" dirty="0"/>
              <a:t>No change in number of transitions or days at home</a:t>
            </a:r>
          </a:p>
          <a:p>
            <a:r>
              <a:rPr lang="en-US" sz="2000" dirty="0"/>
              <a:t>Slight reduction in aggressive care at end of life (ICU use or tube placement)</a:t>
            </a:r>
          </a:p>
          <a:p>
            <a:r>
              <a:rPr lang="en-US" sz="2000" dirty="0"/>
              <a:t>Three quarters of ACOs didn’t include hospice and palliative providers in contracts</a:t>
            </a:r>
          </a:p>
        </p:txBody>
      </p:sp>
      <p:sp>
        <p:nvSpPr>
          <p:cNvPr id="9" name="Text Placeholder 8">
            <a:extLst>
              <a:ext uri="{FF2B5EF4-FFF2-40B4-BE49-F238E27FC236}">
                <a16:creationId xmlns:a16="http://schemas.microsoft.com/office/drawing/2014/main" id="{9555845F-6B17-6F4D-860B-DCA11EC4EE82}"/>
              </a:ext>
            </a:extLst>
          </p:cNvPr>
          <p:cNvSpPr>
            <a:spLocks noGrp="1"/>
          </p:cNvSpPr>
          <p:nvPr>
            <p:ph type="body" sz="quarter" idx="3"/>
          </p:nvPr>
        </p:nvSpPr>
        <p:spPr/>
        <p:txBody>
          <a:bodyPr/>
          <a:lstStyle/>
          <a:p>
            <a:r>
              <a:rPr lang="en-US" dirty="0"/>
              <a:t>Why?</a:t>
            </a:r>
          </a:p>
        </p:txBody>
      </p:sp>
      <p:sp>
        <p:nvSpPr>
          <p:cNvPr id="10" name="Content Placeholder 9">
            <a:extLst>
              <a:ext uri="{FF2B5EF4-FFF2-40B4-BE49-F238E27FC236}">
                <a16:creationId xmlns:a16="http://schemas.microsoft.com/office/drawing/2014/main" id="{7A0E5BEA-0CF1-074A-856C-6BC0FF68EC74}"/>
              </a:ext>
            </a:extLst>
          </p:cNvPr>
          <p:cNvSpPr>
            <a:spLocks noGrp="1"/>
          </p:cNvSpPr>
          <p:nvPr>
            <p:ph sz="quarter" idx="4"/>
          </p:nvPr>
        </p:nvSpPr>
        <p:spPr/>
        <p:txBody>
          <a:bodyPr/>
          <a:lstStyle/>
          <a:p>
            <a:endParaRPr lang="en-US" dirty="0"/>
          </a:p>
          <a:p>
            <a:r>
              <a:rPr lang="en-US" sz="2000" dirty="0"/>
              <a:t>Weak incentives under Track 1 MSSP program</a:t>
            </a:r>
          </a:p>
          <a:p>
            <a:r>
              <a:rPr lang="en-US" sz="2000" dirty="0"/>
              <a:t>Conflict with hospital fee for service revenue for aggressive end-of-life care</a:t>
            </a:r>
          </a:p>
          <a:p>
            <a:r>
              <a:rPr lang="en-US" sz="2000" dirty="0"/>
              <a:t>More focus to date on higher-spend easy targets like SNF use</a:t>
            </a:r>
          </a:p>
          <a:p>
            <a:r>
              <a:rPr lang="en-US" sz="2000" dirty="0"/>
              <a:t>ACOs lack experience</a:t>
            </a:r>
          </a:p>
          <a:p>
            <a:endParaRPr lang="en-US" dirty="0"/>
          </a:p>
        </p:txBody>
      </p:sp>
      <p:sp>
        <p:nvSpPr>
          <p:cNvPr id="4" name="Footer Placeholder 3">
            <a:extLst>
              <a:ext uri="{FF2B5EF4-FFF2-40B4-BE49-F238E27FC236}">
                <a16:creationId xmlns:a16="http://schemas.microsoft.com/office/drawing/2014/main" id="{513F51D5-EB64-D940-AEE0-D2D71306C3CE}"/>
              </a:ext>
            </a:extLst>
          </p:cNvPr>
          <p:cNvSpPr>
            <a:spLocks noGrp="1"/>
          </p:cNvSpPr>
          <p:nvPr>
            <p:ph type="ftr" sz="quarter" idx="11"/>
          </p:nvPr>
        </p:nvSpPr>
        <p:spPr/>
        <p:txBody>
          <a:bodyPr/>
          <a:lstStyle/>
          <a:p>
            <a:r>
              <a:rPr lang="en-US"/>
              <a:t>Schramm Consulting at NHPCO Leadership Conference 2019</a:t>
            </a:r>
            <a:endParaRPr lang="en-US" dirty="0"/>
          </a:p>
        </p:txBody>
      </p:sp>
      <p:sp>
        <p:nvSpPr>
          <p:cNvPr id="5" name="Slide Number Placeholder 4">
            <a:extLst>
              <a:ext uri="{FF2B5EF4-FFF2-40B4-BE49-F238E27FC236}">
                <a16:creationId xmlns:a16="http://schemas.microsoft.com/office/drawing/2014/main" id="{81FC3626-0AA1-614C-87C0-7C46064C62E0}"/>
              </a:ext>
            </a:extLst>
          </p:cNvPr>
          <p:cNvSpPr>
            <a:spLocks noGrp="1"/>
          </p:cNvSpPr>
          <p:nvPr>
            <p:ph type="sldNum" sz="quarter" idx="4294967295"/>
          </p:nvPr>
        </p:nvSpPr>
        <p:spPr>
          <a:xfrm>
            <a:off x="0" y="6311900"/>
            <a:ext cx="2743200" cy="365125"/>
          </a:xfrm>
        </p:spPr>
        <p:txBody>
          <a:bodyPr/>
          <a:lstStyle/>
          <a:p>
            <a:fld id="{14799311-93B2-41E9-9238-6A3416467017}" type="slidenum">
              <a:rPr lang="en-US" smtClean="0"/>
              <a:pPr/>
              <a:t>20</a:t>
            </a:fld>
            <a:endParaRPr lang="en-US" dirty="0"/>
          </a:p>
        </p:txBody>
      </p:sp>
      <p:sp>
        <p:nvSpPr>
          <p:cNvPr id="7" name="TextBox 6">
            <a:extLst>
              <a:ext uri="{FF2B5EF4-FFF2-40B4-BE49-F238E27FC236}">
                <a16:creationId xmlns:a16="http://schemas.microsoft.com/office/drawing/2014/main" id="{020F1C27-F059-BE45-856F-A2D406C6543B}"/>
              </a:ext>
            </a:extLst>
          </p:cNvPr>
          <p:cNvSpPr txBox="1"/>
          <p:nvPr/>
        </p:nvSpPr>
        <p:spPr>
          <a:xfrm>
            <a:off x="838200" y="5844498"/>
            <a:ext cx="7974709" cy="246221"/>
          </a:xfrm>
          <a:prstGeom prst="rect">
            <a:avLst/>
          </a:prstGeom>
          <a:noFill/>
        </p:spPr>
        <p:txBody>
          <a:bodyPr wrap="square" rtlCol="0">
            <a:spAutoFit/>
          </a:bodyPr>
          <a:lstStyle/>
          <a:p>
            <a:r>
              <a:rPr lang="en-US" sz="1000" dirty="0"/>
              <a:t>Source:  Lauren G. Gilstrap, et al., “Changes in End-of-Life Care in the Medicare Shared Savings Program,” Health Affairs 37:10, October 2018, p.1693.</a:t>
            </a:r>
          </a:p>
        </p:txBody>
      </p:sp>
    </p:spTree>
    <p:extLst>
      <p:ext uri="{BB962C8B-B14F-4D97-AF65-F5344CB8AC3E}">
        <p14:creationId xmlns:p14="http://schemas.microsoft.com/office/powerpoint/2010/main" val="41233378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a:t>Understanding 2019’s Radical Changes for Medicare ACOs</a:t>
            </a:r>
          </a:p>
        </p:txBody>
      </p:sp>
      <p:sp>
        <p:nvSpPr>
          <p:cNvPr id="3" name="Text Placeholder 2"/>
          <p:cNvSpPr>
            <a:spLocks noGrp="1"/>
          </p:cNvSpPr>
          <p:nvPr>
            <p:ph type="body" idx="1"/>
          </p:nvPr>
        </p:nvSpPr>
        <p:spPr/>
        <p:txBody>
          <a:bodyPr>
            <a:normAutofit/>
          </a:bodyPr>
          <a:lstStyle/>
          <a:p>
            <a:r>
              <a:rPr lang="en-US" sz="3200" dirty="0"/>
              <a:t>And How this Can Work for Hospice and Palliative Care Leaders</a:t>
            </a:r>
          </a:p>
        </p:txBody>
      </p:sp>
      <p:sp>
        <p:nvSpPr>
          <p:cNvPr id="5" name="Slide Number Placeholder 4"/>
          <p:cNvSpPr>
            <a:spLocks noGrp="1"/>
          </p:cNvSpPr>
          <p:nvPr>
            <p:ph type="sldNum" sz="quarter" idx="4294967295"/>
          </p:nvPr>
        </p:nvSpPr>
        <p:spPr>
          <a:xfrm>
            <a:off x="1069848" y="6355080"/>
            <a:ext cx="1520952" cy="365760"/>
          </a:xfrm>
          <a:prstGeom prst="rect">
            <a:avLst/>
          </a:prstGeom>
        </p:spPr>
        <p:txBody>
          <a:bodyPr vert="horz"/>
          <a:lstStyle>
            <a:defPPr>
              <a:defRPr lang="en-US"/>
            </a:defPPr>
            <a:lvl1pPr algn="l" rtl="0" eaLnBrk="1" fontAlgn="base" latinLnBrk="0" hangingPunct="1">
              <a:spcBef>
                <a:spcPct val="0"/>
              </a:spcBef>
              <a:spcAft>
                <a:spcPct val="0"/>
              </a:spcAft>
              <a:defRPr kumimoji="0" sz="1200" kern="1200">
                <a:solidFill>
                  <a:schemeClr val="bg2"/>
                </a:solidFill>
                <a:latin typeface="Calibri" panose="020F050202020403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a:lstStyle>
          <a:p>
            <a:fld id="{3B6A37D1-6250-2C4A-B904-AA87DB967856}" type="slidenum">
              <a:rPr lang="en-US" altLang="en-US" smtClean="0"/>
              <a:pPr/>
              <a:t>21</a:t>
            </a:fld>
            <a:endParaRPr lang="en-US" altLang="x-none"/>
          </a:p>
        </p:txBody>
      </p:sp>
      <p:sp>
        <p:nvSpPr>
          <p:cNvPr id="7" name="Footer Placeholder 6">
            <a:extLst>
              <a:ext uri="{FF2B5EF4-FFF2-40B4-BE49-F238E27FC236}">
                <a16:creationId xmlns:a16="http://schemas.microsoft.com/office/drawing/2014/main" id="{469BC1DA-A578-5842-A8C5-820780933831}"/>
              </a:ext>
            </a:extLst>
          </p:cNvPr>
          <p:cNvSpPr>
            <a:spLocks noGrp="1"/>
          </p:cNvSpPr>
          <p:nvPr>
            <p:ph type="ftr" sz="quarter" idx="11"/>
          </p:nvPr>
        </p:nvSpPr>
        <p:spPr/>
        <p:txBody>
          <a:bodyPr/>
          <a:lstStyle/>
          <a:p>
            <a:pPr>
              <a:defRPr/>
            </a:pPr>
            <a:r>
              <a:rPr lang="en-US"/>
              <a:t>Schramm Consulting at NHPCO Leadership Conference 2019</a:t>
            </a:r>
          </a:p>
        </p:txBody>
      </p:sp>
    </p:spTree>
    <p:extLst>
      <p:ext uri="{BB962C8B-B14F-4D97-AF65-F5344CB8AC3E}">
        <p14:creationId xmlns:p14="http://schemas.microsoft.com/office/powerpoint/2010/main" val="33700133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1D770A-A53A-9E41-8F00-27178E476715}"/>
              </a:ext>
            </a:extLst>
          </p:cNvPr>
          <p:cNvSpPr>
            <a:spLocks noGrp="1"/>
          </p:cNvSpPr>
          <p:nvPr>
            <p:ph type="title"/>
          </p:nvPr>
        </p:nvSpPr>
        <p:spPr>
          <a:xfrm>
            <a:off x="1378856" y="365125"/>
            <a:ext cx="9974943" cy="1325563"/>
          </a:xfrm>
        </p:spPr>
        <p:txBody>
          <a:bodyPr/>
          <a:lstStyle/>
          <a:p>
            <a:r>
              <a:rPr lang="en-US" dirty="0"/>
              <a:t>CMS Has Experimented with Many ACO Forms and Levels of Risk</a:t>
            </a:r>
          </a:p>
        </p:txBody>
      </p:sp>
      <p:sp>
        <p:nvSpPr>
          <p:cNvPr id="3" name="Content Placeholder 2">
            <a:extLst>
              <a:ext uri="{FF2B5EF4-FFF2-40B4-BE49-F238E27FC236}">
                <a16:creationId xmlns:a16="http://schemas.microsoft.com/office/drawing/2014/main" id="{35DB96C4-C624-144A-BD45-03B57E199FEF}"/>
              </a:ext>
            </a:extLst>
          </p:cNvPr>
          <p:cNvSpPr>
            <a:spLocks noGrp="1"/>
          </p:cNvSpPr>
          <p:nvPr>
            <p:ph idx="1"/>
          </p:nvPr>
        </p:nvSpPr>
        <p:spPr>
          <a:xfrm>
            <a:off x="1266372" y="2068285"/>
            <a:ext cx="10515600" cy="4123192"/>
          </a:xfrm>
        </p:spPr>
        <p:txBody>
          <a:bodyPr/>
          <a:lstStyle/>
          <a:p>
            <a:r>
              <a:rPr lang="en-US" dirty="0"/>
              <a:t>Pioneer ACOs (Discontinued)</a:t>
            </a:r>
          </a:p>
          <a:p>
            <a:r>
              <a:rPr lang="en-US" dirty="0"/>
              <a:t>Next Generation ACOs (51 active participants)</a:t>
            </a:r>
          </a:p>
          <a:p>
            <a:r>
              <a:rPr lang="en-US" dirty="0"/>
              <a:t>Investment Model ACOs (45 active participants)</a:t>
            </a:r>
          </a:p>
          <a:p>
            <a:r>
              <a:rPr lang="en-US" dirty="0"/>
              <a:t>Medicare Shared Savings Program ACOs (561 participants)</a:t>
            </a:r>
          </a:p>
        </p:txBody>
      </p:sp>
      <p:sp>
        <p:nvSpPr>
          <p:cNvPr id="4" name="Footer Placeholder 3">
            <a:extLst>
              <a:ext uri="{FF2B5EF4-FFF2-40B4-BE49-F238E27FC236}">
                <a16:creationId xmlns:a16="http://schemas.microsoft.com/office/drawing/2014/main" id="{FF547860-48F6-784E-8B8A-393B48CDD488}"/>
              </a:ext>
            </a:extLst>
          </p:cNvPr>
          <p:cNvSpPr>
            <a:spLocks noGrp="1"/>
          </p:cNvSpPr>
          <p:nvPr>
            <p:ph type="ftr" sz="quarter" idx="11"/>
          </p:nvPr>
        </p:nvSpPr>
        <p:spPr/>
        <p:txBody>
          <a:bodyPr/>
          <a:lstStyle/>
          <a:p>
            <a:r>
              <a:rPr lang="en-US"/>
              <a:t>Schramm Consulting at NHPCO Leadership Conference 2019</a:t>
            </a:r>
            <a:endParaRPr lang="en-US" dirty="0"/>
          </a:p>
        </p:txBody>
      </p:sp>
      <p:sp>
        <p:nvSpPr>
          <p:cNvPr id="5" name="Slide Number Placeholder 4">
            <a:extLst>
              <a:ext uri="{FF2B5EF4-FFF2-40B4-BE49-F238E27FC236}">
                <a16:creationId xmlns:a16="http://schemas.microsoft.com/office/drawing/2014/main" id="{2095524B-EE9C-894A-BEC7-BBAFED9FF3A9}"/>
              </a:ext>
            </a:extLst>
          </p:cNvPr>
          <p:cNvSpPr>
            <a:spLocks noGrp="1"/>
          </p:cNvSpPr>
          <p:nvPr>
            <p:ph type="sldNum" sz="quarter" idx="12"/>
          </p:nvPr>
        </p:nvSpPr>
        <p:spPr/>
        <p:txBody>
          <a:bodyPr/>
          <a:lstStyle/>
          <a:p>
            <a:fld id="{14799311-93B2-41E9-9238-6A3416467017}" type="slidenum">
              <a:rPr lang="en-US" smtClean="0"/>
              <a:pPr/>
              <a:t>22</a:t>
            </a:fld>
            <a:endParaRPr lang="en-US" dirty="0"/>
          </a:p>
        </p:txBody>
      </p:sp>
    </p:spTree>
    <p:extLst>
      <p:ext uri="{BB962C8B-B14F-4D97-AF65-F5344CB8AC3E}">
        <p14:creationId xmlns:p14="http://schemas.microsoft.com/office/powerpoint/2010/main" val="22279190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DFDC7E-23FE-2047-AB37-42539BE6C5D4}"/>
              </a:ext>
            </a:extLst>
          </p:cNvPr>
          <p:cNvSpPr>
            <a:spLocks noGrp="1"/>
          </p:cNvSpPr>
          <p:nvPr>
            <p:ph type="title"/>
          </p:nvPr>
        </p:nvSpPr>
        <p:spPr>
          <a:xfrm>
            <a:off x="1286466" y="365126"/>
            <a:ext cx="10067334" cy="854076"/>
          </a:xfrm>
        </p:spPr>
        <p:txBody>
          <a:bodyPr>
            <a:normAutofit fontScale="90000"/>
          </a:bodyPr>
          <a:lstStyle/>
          <a:p>
            <a:r>
              <a:rPr lang="en-US" sz="3600" dirty="0"/>
              <a:t>Medicare MSSP ACOs Grew Quickly from 2012 Inception</a:t>
            </a:r>
          </a:p>
        </p:txBody>
      </p:sp>
      <p:sp>
        <p:nvSpPr>
          <p:cNvPr id="3" name="Footer Placeholder 2">
            <a:extLst>
              <a:ext uri="{FF2B5EF4-FFF2-40B4-BE49-F238E27FC236}">
                <a16:creationId xmlns:a16="http://schemas.microsoft.com/office/drawing/2014/main" id="{98BF1E6A-ED61-D846-8B57-C055F2D53617}"/>
              </a:ext>
            </a:extLst>
          </p:cNvPr>
          <p:cNvSpPr>
            <a:spLocks noGrp="1"/>
          </p:cNvSpPr>
          <p:nvPr>
            <p:ph type="ftr" sz="quarter" idx="11"/>
          </p:nvPr>
        </p:nvSpPr>
        <p:spPr/>
        <p:txBody>
          <a:bodyPr/>
          <a:lstStyle/>
          <a:p>
            <a:pPr>
              <a:defRPr/>
            </a:pPr>
            <a:r>
              <a:rPr lang="en-US"/>
              <a:t>Schramm Consulting at NHPCO Leadership Conference 2019</a:t>
            </a:r>
            <a:endParaRPr lang="en-US" dirty="0"/>
          </a:p>
        </p:txBody>
      </p:sp>
      <p:sp>
        <p:nvSpPr>
          <p:cNvPr id="4" name="Slide Number Placeholder 3">
            <a:extLst>
              <a:ext uri="{FF2B5EF4-FFF2-40B4-BE49-F238E27FC236}">
                <a16:creationId xmlns:a16="http://schemas.microsoft.com/office/drawing/2014/main" id="{C1651FB4-28F8-DD45-A656-46533E22DAE7}"/>
              </a:ext>
            </a:extLst>
          </p:cNvPr>
          <p:cNvSpPr>
            <a:spLocks noGrp="1"/>
          </p:cNvSpPr>
          <p:nvPr>
            <p:ph type="sldNum" sz="quarter" idx="12"/>
          </p:nvPr>
        </p:nvSpPr>
        <p:spPr/>
        <p:txBody>
          <a:bodyPr/>
          <a:lstStyle/>
          <a:p>
            <a:fld id="{3A3D2C3C-DE85-B647-8319-6FFCF94BCB80}" type="slidenum">
              <a:rPr lang="en-US" altLang="en-US" smtClean="0"/>
              <a:pPr/>
              <a:t>23</a:t>
            </a:fld>
            <a:endParaRPr lang="en-US" altLang="en-US" dirty="0"/>
          </a:p>
        </p:txBody>
      </p:sp>
      <p:graphicFrame>
        <p:nvGraphicFramePr>
          <p:cNvPr id="6" name="Content Placeholder 5">
            <a:extLst>
              <a:ext uri="{FF2B5EF4-FFF2-40B4-BE49-F238E27FC236}">
                <a16:creationId xmlns:a16="http://schemas.microsoft.com/office/drawing/2014/main" id="{E52A503A-5F5F-574C-A2E7-F2448DE40AEC}"/>
              </a:ext>
            </a:extLst>
          </p:cNvPr>
          <p:cNvGraphicFramePr>
            <a:graphicFrameLocks noGrp="1"/>
          </p:cNvGraphicFramePr>
          <p:nvPr>
            <p:ph sz="quarter" idx="1"/>
            <p:extLst>
              <p:ext uri="{D42A27DB-BD31-4B8C-83A1-F6EECF244321}">
                <p14:modId xmlns:p14="http://schemas.microsoft.com/office/powerpoint/2010/main" val="4072947074"/>
              </p:ext>
            </p:extLst>
          </p:nvPr>
        </p:nvGraphicFramePr>
        <p:xfrm>
          <a:off x="1981200" y="1219201"/>
          <a:ext cx="8229600" cy="4937125"/>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7A922AF7-D512-2148-8AE6-FA40BE87706A}"/>
              </a:ext>
            </a:extLst>
          </p:cNvPr>
          <p:cNvSpPr txBox="1"/>
          <p:nvPr/>
        </p:nvSpPr>
        <p:spPr>
          <a:xfrm>
            <a:off x="1981201" y="6121343"/>
            <a:ext cx="7974709" cy="230832"/>
          </a:xfrm>
          <a:prstGeom prst="rect">
            <a:avLst/>
          </a:prstGeom>
          <a:noFill/>
        </p:spPr>
        <p:txBody>
          <a:bodyPr wrap="square" rtlCol="0">
            <a:spAutoFit/>
          </a:bodyPr>
          <a:lstStyle/>
          <a:p>
            <a:r>
              <a:rPr lang="en-US" sz="900" dirty="0"/>
              <a:t>Source:  “Medicare Shared Savings Program Fast Facts,” Center for Medicare and Medicaid Services, January 2018.</a:t>
            </a:r>
          </a:p>
        </p:txBody>
      </p:sp>
    </p:spTree>
    <p:extLst>
      <p:ext uri="{BB962C8B-B14F-4D97-AF65-F5344CB8AC3E}">
        <p14:creationId xmlns:p14="http://schemas.microsoft.com/office/powerpoint/2010/main" val="15619639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218149" y="266636"/>
            <a:ext cx="8229600" cy="911247"/>
          </a:xfrm>
        </p:spPr>
        <p:txBody>
          <a:bodyPr>
            <a:normAutofit fontScale="90000"/>
          </a:bodyPr>
          <a:lstStyle/>
          <a:p>
            <a:r>
              <a:rPr lang="en-US" dirty="0"/>
              <a:t>ACO Penetration 2018 </a:t>
            </a:r>
            <a:br>
              <a:rPr lang="en-US" dirty="0"/>
            </a:br>
            <a:r>
              <a:rPr lang="en-US" sz="2700" dirty="0"/>
              <a:t>(Includes Commercial ACOs)</a:t>
            </a:r>
          </a:p>
        </p:txBody>
      </p:sp>
      <p:pic>
        <p:nvPicPr>
          <p:cNvPr id="8" name="Content Placeholder 7"/>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55953" y="1477051"/>
            <a:ext cx="7099925" cy="4525963"/>
          </a:xfrm>
        </p:spPr>
      </p:pic>
      <p:sp>
        <p:nvSpPr>
          <p:cNvPr id="2" name="Slide Number Placeholder 1"/>
          <p:cNvSpPr>
            <a:spLocks noGrp="1"/>
          </p:cNvSpPr>
          <p:nvPr>
            <p:ph type="sldNum" sz="quarter" idx="12"/>
          </p:nvPr>
        </p:nvSpPr>
        <p:spPr/>
        <p:txBody>
          <a:bodyPr/>
          <a:lstStyle/>
          <a:p>
            <a:fld id="{A84BA2BA-FD11-4DE0-992A-D569B9E0B098}" type="slidenum">
              <a:rPr lang="en-US" smtClean="0"/>
              <a:pPr/>
              <a:t>24</a:t>
            </a:fld>
            <a:endParaRPr lang="en-US" dirty="0"/>
          </a:p>
        </p:txBody>
      </p:sp>
      <p:sp>
        <p:nvSpPr>
          <p:cNvPr id="9" name="TextBox 8"/>
          <p:cNvSpPr txBox="1"/>
          <p:nvPr/>
        </p:nvSpPr>
        <p:spPr>
          <a:xfrm>
            <a:off x="1981200" y="6008525"/>
            <a:ext cx="7739116" cy="369332"/>
          </a:xfrm>
          <a:prstGeom prst="rect">
            <a:avLst/>
          </a:prstGeom>
          <a:noFill/>
        </p:spPr>
        <p:txBody>
          <a:bodyPr wrap="square" rtlCol="0">
            <a:spAutoFit/>
          </a:bodyPr>
          <a:lstStyle/>
          <a:p>
            <a:r>
              <a:rPr lang="en-US" sz="900" dirty="0"/>
              <a:t>Source:  Leavitt Partners’ accountable care organization database, as reported in “Recent Progress in the Value Journey: Growth of ACOs and Value-Based Payment Models in 2018,” Health Affairs Blog, David Muhlestein et al., August 14, 2018.</a:t>
            </a:r>
          </a:p>
        </p:txBody>
      </p:sp>
      <p:sp>
        <p:nvSpPr>
          <p:cNvPr id="10" name="TextBox 9"/>
          <p:cNvSpPr txBox="1"/>
          <p:nvPr/>
        </p:nvSpPr>
        <p:spPr>
          <a:xfrm>
            <a:off x="3941556" y="1477051"/>
            <a:ext cx="6504836" cy="307777"/>
          </a:xfrm>
          <a:prstGeom prst="rect">
            <a:avLst/>
          </a:prstGeom>
          <a:noFill/>
        </p:spPr>
        <p:txBody>
          <a:bodyPr wrap="square" rtlCol="0">
            <a:spAutoFit/>
          </a:bodyPr>
          <a:lstStyle/>
          <a:p>
            <a:r>
              <a:rPr lang="en-US" sz="1400" dirty="0"/>
              <a:t>Percent of Population Covered by an ACO, by Hospital Referral Region, 2018</a:t>
            </a:r>
          </a:p>
        </p:txBody>
      </p:sp>
      <p:sp>
        <p:nvSpPr>
          <p:cNvPr id="5" name="Footer Placeholder 4">
            <a:extLst>
              <a:ext uri="{FF2B5EF4-FFF2-40B4-BE49-F238E27FC236}">
                <a16:creationId xmlns:a16="http://schemas.microsoft.com/office/drawing/2014/main" id="{6A69D9E7-FDC2-D944-9360-57AB032CB01B}"/>
              </a:ext>
            </a:extLst>
          </p:cNvPr>
          <p:cNvSpPr>
            <a:spLocks noGrp="1"/>
          </p:cNvSpPr>
          <p:nvPr>
            <p:ph type="ftr" sz="quarter" idx="11"/>
          </p:nvPr>
        </p:nvSpPr>
        <p:spPr/>
        <p:txBody>
          <a:bodyPr/>
          <a:lstStyle/>
          <a:p>
            <a:pPr>
              <a:defRPr/>
            </a:pPr>
            <a:r>
              <a:rPr lang="en-US"/>
              <a:t>Schramm Consulting at NHPCO Leadership Conference 2019</a:t>
            </a:r>
            <a:endParaRPr lang="en-US" dirty="0"/>
          </a:p>
        </p:txBody>
      </p:sp>
    </p:spTree>
    <p:extLst>
      <p:ext uri="{BB962C8B-B14F-4D97-AF65-F5344CB8AC3E}">
        <p14:creationId xmlns:p14="http://schemas.microsoft.com/office/powerpoint/2010/main" val="4357571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72512" y="1295399"/>
            <a:ext cx="6876289" cy="4837113"/>
          </a:xfrm>
        </p:spPr>
      </p:pic>
      <p:sp>
        <p:nvSpPr>
          <p:cNvPr id="5" name="Slide Number Placeholder 4"/>
          <p:cNvSpPr>
            <a:spLocks noGrp="1"/>
          </p:cNvSpPr>
          <p:nvPr>
            <p:ph type="sldNum" sz="quarter" idx="12"/>
          </p:nvPr>
        </p:nvSpPr>
        <p:spPr/>
        <p:txBody>
          <a:bodyPr/>
          <a:lstStyle/>
          <a:p>
            <a:fld id="{11F7DBD9-02D2-724B-A815-63474FD122A2}" type="slidenum">
              <a:rPr lang="en-US" smtClean="0">
                <a:latin typeface="Gill Sans MT"/>
              </a:rPr>
              <a:pPr/>
              <a:t>25</a:t>
            </a:fld>
            <a:endParaRPr lang="en-US" dirty="0">
              <a:latin typeface="Gill Sans MT"/>
            </a:endParaRPr>
          </a:p>
        </p:txBody>
      </p:sp>
      <p:sp>
        <p:nvSpPr>
          <p:cNvPr id="11" name="TextBox 10"/>
          <p:cNvSpPr txBox="1"/>
          <p:nvPr/>
        </p:nvSpPr>
        <p:spPr>
          <a:xfrm>
            <a:off x="1981201" y="6121343"/>
            <a:ext cx="7974709" cy="230832"/>
          </a:xfrm>
          <a:prstGeom prst="rect">
            <a:avLst/>
          </a:prstGeom>
          <a:noFill/>
        </p:spPr>
        <p:txBody>
          <a:bodyPr wrap="square" rtlCol="0">
            <a:spAutoFit/>
          </a:bodyPr>
          <a:lstStyle/>
          <a:p>
            <a:r>
              <a:rPr lang="en-US" sz="900" dirty="0"/>
              <a:t>Source:  “Medicare Shared Savings Program Fast Facts,” Center for Medicare and Medicaid Services, January 2018.</a:t>
            </a:r>
          </a:p>
        </p:txBody>
      </p:sp>
      <p:sp>
        <p:nvSpPr>
          <p:cNvPr id="4" name="Footer Placeholder 3">
            <a:extLst>
              <a:ext uri="{FF2B5EF4-FFF2-40B4-BE49-F238E27FC236}">
                <a16:creationId xmlns:a16="http://schemas.microsoft.com/office/drawing/2014/main" id="{32B8A24D-12DD-FE40-8FC4-7D4DA613CB71}"/>
              </a:ext>
            </a:extLst>
          </p:cNvPr>
          <p:cNvSpPr>
            <a:spLocks noGrp="1"/>
          </p:cNvSpPr>
          <p:nvPr>
            <p:ph type="ftr" sz="quarter" idx="11"/>
          </p:nvPr>
        </p:nvSpPr>
        <p:spPr/>
        <p:txBody>
          <a:bodyPr/>
          <a:lstStyle/>
          <a:p>
            <a:pPr>
              <a:defRPr/>
            </a:pPr>
            <a:r>
              <a:rPr lang="en-US"/>
              <a:t>Schramm Consulting at NHPCO Leadership Conference 2019</a:t>
            </a:r>
            <a:endParaRPr lang="en-US" dirty="0"/>
          </a:p>
        </p:txBody>
      </p:sp>
      <p:sp>
        <p:nvSpPr>
          <p:cNvPr id="9" name="Title 5">
            <a:extLst>
              <a:ext uri="{FF2B5EF4-FFF2-40B4-BE49-F238E27FC236}">
                <a16:creationId xmlns:a16="http://schemas.microsoft.com/office/drawing/2014/main" id="{ADC74F03-0576-8B44-8B91-3E1CB5822BD6}"/>
              </a:ext>
            </a:extLst>
          </p:cNvPr>
          <p:cNvSpPr txBox="1">
            <a:spLocks/>
          </p:cNvSpPr>
          <p:nvPr/>
        </p:nvSpPr>
        <p:spPr>
          <a:xfrm>
            <a:off x="1204486" y="349860"/>
            <a:ext cx="8957125" cy="1006398"/>
          </a:xfrm>
          <a:prstGeom prst="rect">
            <a:avLst/>
          </a:prstGeom>
        </p:spPr>
        <p:txBody>
          <a:bodyPr vert="horz" anchor="b" anchorCtr="0">
            <a:noAutofit/>
          </a:bodyPr>
          <a:lstStyle>
            <a:lvl1pPr algn="l" rtl="0" eaLnBrk="1" latinLnBrk="0" hangingPunct="1">
              <a:spcBef>
                <a:spcPct val="0"/>
              </a:spcBef>
              <a:buNone/>
              <a:defRPr kumimoji="0" sz="3200" kern="1200">
                <a:solidFill>
                  <a:schemeClr val="tx2"/>
                </a:solidFill>
                <a:latin typeface="+mj-lt"/>
                <a:ea typeface="+mj-ea"/>
                <a:cs typeface="+mj-cs"/>
              </a:defRPr>
            </a:lvl1pPr>
          </a:lstStyle>
          <a:p>
            <a:r>
              <a:rPr lang="en-US" dirty="0">
                <a:solidFill>
                  <a:schemeClr val="tx1"/>
                </a:solidFill>
              </a:rPr>
              <a:t>Medicare ACOs Have Been Especially Concentrated in Urban Centers</a:t>
            </a:r>
            <a:endParaRPr lang="en-US" i="1" dirty="0">
              <a:solidFill>
                <a:schemeClr val="tx1"/>
              </a:solidFill>
            </a:endParaRPr>
          </a:p>
        </p:txBody>
      </p:sp>
    </p:spTree>
    <p:extLst>
      <p:ext uri="{BB962C8B-B14F-4D97-AF65-F5344CB8AC3E}">
        <p14:creationId xmlns:p14="http://schemas.microsoft.com/office/powerpoint/2010/main" val="21492991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4DAAF3-2ABF-CC48-B6E7-40315235AED9}"/>
              </a:ext>
            </a:extLst>
          </p:cNvPr>
          <p:cNvSpPr>
            <a:spLocks noGrp="1"/>
          </p:cNvSpPr>
          <p:nvPr>
            <p:ph type="title"/>
          </p:nvPr>
        </p:nvSpPr>
        <p:spPr>
          <a:xfrm>
            <a:off x="1317996" y="365125"/>
            <a:ext cx="10035803" cy="1325563"/>
          </a:xfrm>
        </p:spPr>
        <p:txBody>
          <a:bodyPr>
            <a:normAutofit/>
          </a:bodyPr>
          <a:lstStyle/>
          <a:p>
            <a:r>
              <a:rPr lang="en-US" dirty="0"/>
              <a:t>ACOs Have Earned Payouts from Medicare</a:t>
            </a:r>
          </a:p>
        </p:txBody>
      </p:sp>
      <p:sp>
        <p:nvSpPr>
          <p:cNvPr id="3" name="Footer Placeholder 2">
            <a:extLst>
              <a:ext uri="{FF2B5EF4-FFF2-40B4-BE49-F238E27FC236}">
                <a16:creationId xmlns:a16="http://schemas.microsoft.com/office/drawing/2014/main" id="{EDB63EB3-8EA3-9849-9FB4-1CC91A49F94A}"/>
              </a:ext>
            </a:extLst>
          </p:cNvPr>
          <p:cNvSpPr>
            <a:spLocks noGrp="1"/>
          </p:cNvSpPr>
          <p:nvPr>
            <p:ph type="ftr" sz="quarter" idx="11"/>
          </p:nvPr>
        </p:nvSpPr>
        <p:spPr/>
        <p:txBody>
          <a:bodyPr/>
          <a:lstStyle/>
          <a:p>
            <a:pPr>
              <a:defRPr/>
            </a:pPr>
            <a:r>
              <a:rPr lang="en-US"/>
              <a:t>Schramm Consulting at NHPCO Leadership Conference 2019</a:t>
            </a:r>
            <a:endParaRPr lang="en-US" dirty="0"/>
          </a:p>
        </p:txBody>
      </p:sp>
      <p:sp>
        <p:nvSpPr>
          <p:cNvPr id="4" name="Slide Number Placeholder 3">
            <a:extLst>
              <a:ext uri="{FF2B5EF4-FFF2-40B4-BE49-F238E27FC236}">
                <a16:creationId xmlns:a16="http://schemas.microsoft.com/office/drawing/2014/main" id="{B662A031-51E3-844E-9FDF-025933B34803}"/>
              </a:ext>
            </a:extLst>
          </p:cNvPr>
          <p:cNvSpPr>
            <a:spLocks noGrp="1"/>
          </p:cNvSpPr>
          <p:nvPr>
            <p:ph type="sldNum" sz="quarter" idx="12"/>
          </p:nvPr>
        </p:nvSpPr>
        <p:spPr/>
        <p:txBody>
          <a:bodyPr/>
          <a:lstStyle/>
          <a:p>
            <a:fld id="{3A3D2C3C-DE85-B647-8319-6FFCF94BCB80}" type="slidenum">
              <a:rPr lang="en-US" altLang="en-US" smtClean="0"/>
              <a:pPr/>
              <a:t>26</a:t>
            </a:fld>
            <a:endParaRPr lang="en-US" altLang="en-US" dirty="0"/>
          </a:p>
        </p:txBody>
      </p:sp>
      <p:graphicFrame>
        <p:nvGraphicFramePr>
          <p:cNvPr id="6" name="Content Placeholder 5">
            <a:extLst>
              <a:ext uri="{FF2B5EF4-FFF2-40B4-BE49-F238E27FC236}">
                <a16:creationId xmlns:a16="http://schemas.microsoft.com/office/drawing/2014/main" id="{29328C85-E9C7-224D-969A-10A42BCAC680}"/>
              </a:ext>
            </a:extLst>
          </p:cNvPr>
          <p:cNvGraphicFramePr>
            <a:graphicFrameLocks noGrp="1"/>
          </p:cNvGraphicFramePr>
          <p:nvPr>
            <p:ph sz="quarter" idx="1"/>
            <p:extLst/>
          </p:nvPr>
        </p:nvGraphicFramePr>
        <p:xfrm>
          <a:off x="2209800" y="1371601"/>
          <a:ext cx="7772400" cy="4572000"/>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6E7A4CD6-FFD5-FB41-949E-0A6488586273}"/>
              </a:ext>
            </a:extLst>
          </p:cNvPr>
          <p:cNvSpPr txBox="1"/>
          <p:nvPr/>
        </p:nvSpPr>
        <p:spPr>
          <a:xfrm>
            <a:off x="1981201" y="6121343"/>
            <a:ext cx="7974709" cy="230832"/>
          </a:xfrm>
          <a:prstGeom prst="rect">
            <a:avLst/>
          </a:prstGeom>
          <a:noFill/>
        </p:spPr>
        <p:txBody>
          <a:bodyPr wrap="square" rtlCol="0">
            <a:spAutoFit/>
          </a:bodyPr>
          <a:lstStyle/>
          <a:p>
            <a:r>
              <a:rPr lang="en-US" sz="900" dirty="0"/>
              <a:t>Source:  “Medicare Shared Savings Program Fast Facts,” Center for Medicare and Medicaid Services, January 2018.</a:t>
            </a:r>
          </a:p>
        </p:txBody>
      </p:sp>
    </p:spTree>
    <p:extLst>
      <p:ext uri="{BB962C8B-B14F-4D97-AF65-F5344CB8AC3E}">
        <p14:creationId xmlns:p14="http://schemas.microsoft.com/office/powerpoint/2010/main" val="16640491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17996" y="309004"/>
            <a:ext cx="10219399" cy="1274965"/>
          </a:xfrm>
        </p:spPr>
        <p:txBody>
          <a:bodyPr>
            <a:normAutofit fontScale="90000"/>
          </a:bodyPr>
          <a:lstStyle/>
          <a:p>
            <a:r>
              <a:rPr lang="en-US" dirty="0"/>
              <a:t>But Out of 561 Medicare ACOs in the MSSP, Only a Small Minority Accepted Down-Side Risk</a:t>
            </a:r>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87151" y="1727976"/>
            <a:ext cx="7373841" cy="4061480"/>
          </a:xfrm>
        </p:spPr>
      </p:pic>
      <p:sp>
        <p:nvSpPr>
          <p:cNvPr id="5" name="Slide Number Placeholder 4"/>
          <p:cNvSpPr>
            <a:spLocks noGrp="1"/>
          </p:cNvSpPr>
          <p:nvPr>
            <p:ph type="sldNum" sz="quarter" idx="12"/>
          </p:nvPr>
        </p:nvSpPr>
        <p:spPr/>
        <p:txBody>
          <a:bodyPr/>
          <a:lstStyle/>
          <a:p>
            <a:fld id="{1EA8AFCA-6A85-6549-869F-6750000912A1}" type="slidenum">
              <a:rPr lang="en-US" altLang="x-none" smtClean="0"/>
              <a:pPr/>
              <a:t>27</a:t>
            </a:fld>
            <a:endParaRPr lang="en-US" altLang="x-none" dirty="0"/>
          </a:p>
        </p:txBody>
      </p:sp>
      <p:sp>
        <p:nvSpPr>
          <p:cNvPr id="7" name="TextBox 6"/>
          <p:cNvSpPr txBox="1"/>
          <p:nvPr/>
        </p:nvSpPr>
        <p:spPr>
          <a:xfrm>
            <a:off x="1905001" y="6110130"/>
            <a:ext cx="7974709" cy="246221"/>
          </a:xfrm>
          <a:prstGeom prst="rect">
            <a:avLst/>
          </a:prstGeom>
          <a:noFill/>
        </p:spPr>
        <p:txBody>
          <a:bodyPr wrap="square" rtlCol="0">
            <a:spAutoFit/>
          </a:bodyPr>
          <a:lstStyle/>
          <a:p>
            <a:r>
              <a:rPr lang="en-US" sz="1000" dirty="0"/>
              <a:t>Source:  “Medicare Shared Savings Program Fast Facts,” Center for Medicare and Medicaid Services, January 2018.</a:t>
            </a:r>
          </a:p>
        </p:txBody>
      </p:sp>
      <p:sp>
        <p:nvSpPr>
          <p:cNvPr id="8" name="Footer Placeholder 7">
            <a:extLst>
              <a:ext uri="{FF2B5EF4-FFF2-40B4-BE49-F238E27FC236}">
                <a16:creationId xmlns:a16="http://schemas.microsoft.com/office/drawing/2014/main" id="{6C296B43-8C50-1640-8FA7-04E6A1AF8F8B}"/>
              </a:ext>
            </a:extLst>
          </p:cNvPr>
          <p:cNvSpPr>
            <a:spLocks noGrp="1"/>
          </p:cNvSpPr>
          <p:nvPr>
            <p:ph type="ftr" sz="quarter" idx="11"/>
          </p:nvPr>
        </p:nvSpPr>
        <p:spPr/>
        <p:txBody>
          <a:bodyPr/>
          <a:lstStyle/>
          <a:p>
            <a:pPr>
              <a:defRPr/>
            </a:pPr>
            <a:r>
              <a:rPr lang="en-US"/>
              <a:t>Schramm Consulting at NHPCO Leadership Conference 2019</a:t>
            </a:r>
            <a:endParaRPr lang="en-US" dirty="0"/>
          </a:p>
        </p:txBody>
      </p:sp>
      <p:sp>
        <p:nvSpPr>
          <p:cNvPr id="4" name="TextBox 3">
            <a:extLst>
              <a:ext uri="{FF2B5EF4-FFF2-40B4-BE49-F238E27FC236}">
                <a16:creationId xmlns:a16="http://schemas.microsoft.com/office/drawing/2014/main" id="{928AE0D3-63B0-0A4E-B06D-576456496D46}"/>
              </a:ext>
            </a:extLst>
          </p:cNvPr>
          <p:cNvSpPr txBox="1"/>
          <p:nvPr/>
        </p:nvSpPr>
        <p:spPr>
          <a:xfrm rot="-1800000">
            <a:off x="8504754" y="4341922"/>
            <a:ext cx="3200190" cy="646331"/>
          </a:xfrm>
          <a:prstGeom prst="rect">
            <a:avLst/>
          </a:prstGeom>
          <a:noFill/>
        </p:spPr>
        <p:txBody>
          <a:bodyPr wrap="square" rtlCol="0">
            <a:spAutoFit/>
          </a:bodyPr>
          <a:lstStyle/>
          <a:p>
            <a:r>
              <a:rPr lang="en-US" sz="3600" dirty="0">
                <a:solidFill>
                  <a:srgbClr val="FF0000"/>
                </a:solidFill>
              </a:rPr>
              <a:t>DISCONTINUED</a:t>
            </a:r>
          </a:p>
        </p:txBody>
      </p:sp>
    </p:spTree>
    <p:extLst>
      <p:ext uri="{BB962C8B-B14F-4D97-AF65-F5344CB8AC3E}">
        <p14:creationId xmlns:p14="http://schemas.microsoft.com/office/powerpoint/2010/main" val="31232033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A82EDB-4591-9243-9593-9AD70E675013}"/>
              </a:ext>
            </a:extLst>
          </p:cNvPr>
          <p:cNvSpPr>
            <a:spLocks noGrp="1"/>
          </p:cNvSpPr>
          <p:nvPr>
            <p:ph type="title"/>
          </p:nvPr>
        </p:nvSpPr>
        <p:spPr/>
        <p:txBody>
          <a:bodyPr/>
          <a:lstStyle/>
          <a:p>
            <a:r>
              <a:rPr lang="en-US" dirty="0"/>
              <a:t>Understanding Risk Terminology</a:t>
            </a:r>
          </a:p>
        </p:txBody>
      </p:sp>
      <p:sp>
        <p:nvSpPr>
          <p:cNvPr id="3" name="Content Placeholder 2">
            <a:extLst>
              <a:ext uri="{FF2B5EF4-FFF2-40B4-BE49-F238E27FC236}">
                <a16:creationId xmlns:a16="http://schemas.microsoft.com/office/drawing/2014/main" id="{F7DBBC48-500C-CA43-BAD1-AF9F209C5B08}"/>
              </a:ext>
            </a:extLst>
          </p:cNvPr>
          <p:cNvSpPr>
            <a:spLocks noGrp="1"/>
          </p:cNvSpPr>
          <p:nvPr>
            <p:ph idx="1"/>
          </p:nvPr>
        </p:nvSpPr>
        <p:spPr>
          <a:xfrm>
            <a:off x="838200" y="1907728"/>
            <a:ext cx="10515600" cy="4351338"/>
          </a:xfrm>
        </p:spPr>
        <p:txBody>
          <a:bodyPr/>
          <a:lstStyle/>
          <a:p>
            <a:pPr marL="0" indent="0">
              <a:buNone/>
            </a:pPr>
            <a:r>
              <a:rPr lang="en-US" b="1" dirty="0"/>
              <a:t>Upside Risk</a:t>
            </a:r>
          </a:p>
          <a:p>
            <a:pPr lvl="1"/>
            <a:r>
              <a:rPr lang="en-US" dirty="0"/>
              <a:t>Provider shares in any savings, but does not lose money if targets aren’t met</a:t>
            </a:r>
          </a:p>
          <a:p>
            <a:pPr lvl="1"/>
            <a:endParaRPr lang="en-US" sz="1000" dirty="0"/>
          </a:p>
          <a:p>
            <a:pPr marL="0" indent="0">
              <a:buNone/>
            </a:pPr>
            <a:r>
              <a:rPr lang="en-US" b="1" dirty="0"/>
              <a:t>Downside Risk</a:t>
            </a:r>
          </a:p>
          <a:p>
            <a:pPr lvl="1"/>
            <a:r>
              <a:rPr lang="en-US" dirty="0"/>
              <a:t>Provider shares in losses with CMS if targets are not met</a:t>
            </a:r>
          </a:p>
          <a:p>
            <a:pPr lvl="1"/>
            <a:endParaRPr lang="en-US" sz="1000" dirty="0"/>
          </a:p>
          <a:p>
            <a:pPr marL="0" indent="0">
              <a:buNone/>
            </a:pPr>
            <a:r>
              <a:rPr lang="en-US" b="1" dirty="0"/>
              <a:t>Two-Way (Upside &amp; Downside) Risk</a:t>
            </a:r>
          </a:p>
          <a:p>
            <a:pPr lvl="1"/>
            <a:r>
              <a:rPr lang="en-US" dirty="0"/>
              <a:t>Associated with greater payouts if there are savings</a:t>
            </a:r>
          </a:p>
          <a:p>
            <a:pPr lvl="1"/>
            <a:r>
              <a:rPr lang="en-US" dirty="0"/>
              <a:t>Risk of significant provider losses if cost-reduction efforts fail</a:t>
            </a:r>
          </a:p>
        </p:txBody>
      </p:sp>
      <p:sp>
        <p:nvSpPr>
          <p:cNvPr id="4" name="Footer Placeholder 3">
            <a:extLst>
              <a:ext uri="{FF2B5EF4-FFF2-40B4-BE49-F238E27FC236}">
                <a16:creationId xmlns:a16="http://schemas.microsoft.com/office/drawing/2014/main" id="{B02CE2B0-93E4-5B4A-A5C9-82592F94645B}"/>
              </a:ext>
            </a:extLst>
          </p:cNvPr>
          <p:cNvSpPr>
            <a:spLocks noGrp="1"/>
          </p:cNvSpPr>
          <p:nvPr>
            <p:ph type="ftr" sz="quarter" idx="11"/>
          </p:nvPr>
        </p:nvSpPr>
        <p:spPr/>
        <p:txBody>
          <a:bodyPr/>
          <a:lstStyle/>
          <a:p>
            <a:r>
              <a:rPr lang="en-US"/>
              <a:t>Schramm Consulting at NHPCO Leadership Conference 2019</a:t>
            </a:r>
            <a:endParaRPr lang="en-US" dirty="0"/>
          </a:p>
        </p:txBody>
      </p:sp>
      <p:sp>
        <p:nvSpPr>
          <p:cNvPr id="5" name="Slide Number Placeholder 4">
            <a:extLst>
              <a:ext uri="{FF2B5EF4-FFF2-40B4-BE49-F238E27FC236}">
                <a16:creationId xmlns:a16="http://schemas.microsoft.com/office/drawing/2014/main" id="{4E778025-2130-1348-85D9-D94E7BB9352D}"/>
              </a:ext>
            </a:extLst>
          </p:cNvPr>
          <p:cNvSpPr>
            <a:spLocks noGrp="1"/>
          </p:cNvSpPr>
          <p:nvPr>
            <p:ph type="sldNum" sz="quarter" idx="12"/>
          </p:nvPr>
        </p:nvSpPr>
        <p:spPr/>
        <p:txBody>
          <a:bodyPr/>
          <a:lstStyle/>
          <a:p>
            <a:fld id="{14799311-93B2-41E9-9238-6A3416467017}" type="slidenum">
              <a:rPr lang="en-US" smtClean="0"/>
              <a:pPr/>
              <a:t>28</a:t>
            </a:fld>
            <a:endParaRPr lang="en-US" dirty="0"/>
          </a:p>
        </p:txBody>
      </p:sp>
    </p:spTree>
    <p:extLst>
      <p:ext uri="{BB962C8B-B14F-4D97-AF65-F5344CB8AC3E}">
        <p14:creationId xmlns:p14="http://schemas.microsoft.com/office/powerpoint/2010/main" val="11782709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45EE74-2849-E44D-930A-A9C993286F2E}"/>
              </a:ext>
            </a:extLst>
          </p:cNvPr>
          <p:cNvSpPr>
            <a:spLocks noGrp="1"/>
          </p:cNvSpPr>
          <p:nvPr>
            <p:ph type="title"/>
          </p:nvPr>
        </p:nvSpPr>
        <p:spPr>
          <a:xfrm>
            <a:off x="1279038" y="365125"/>
            <a:ext cx="10074762" cy="1325563"/>
          </a:xfrm>
        </p:spPr>
        <p:txBody>
          <a:bodyPr/>
          <a:lstStyle/>
          <a:p>
            <a:r>
              <a:rPr lang="en-US" dirty="0"/>
              <a:t>New ACO Rules Are Meant to Speed the Transition to Accepting Risk</a:t>
            </a:r>
          </a:p>
        </p:txBody>
      </p:sp>
      <p:sp>
        <p:nvSpPr>
          <p:cNvPr id="3" name="Content Placeholder 2">
            <a:extLst>
              <a:ext uri="{FF2B5EF4-FFF2-40B4-BE49-F238E27FC236}">
                <a16:creationId xmlns:a16="http://schemas.microsoft.com/office/drawing/2014/main" id="{BBA53FBC-062C-A84C-B3B7-2D8F28047661}"/>
              </a:ext>
            </a:extLst>
          </p:cNvPr>
          <p:cNvSpPr>
            <a:spLocks noGrp="1"/>
          </p:cNvSpPr>
          <p:nvPr>
            <p:ph idx="1"/>
          </p:nvPr>
        </p:nvSpPr>
        <p:spPr>
          <a:xfrm>
            <a:off x="838200" y="2017457"/>
            <a:ext cx="10515600" cy="3967673"/>
          </a:xfrm>
        </p:spPr>
        <p:txBody>
          <a:bodyPr>
            <a:normAutofit/>
          </a:bodyPr>
          <a:lstStyle/>
          <a:p>
            <a:r>
              <a:rPr lang="en-US" dirty="0"/>
              <a:t>Not enough ACOs were accepting downside risk</a:t>
            </a:r>
          </a:p>
          <a:p>
            <a:pPr lvl="1"/>
            <a:r>
              <a:rPr lang="en-US" dirty="0"/>
              <a:t>Too many were staying in Track 1, with no risk of losses</a:t>
            </a:r>
          </a:p>
          <a:p>
            <a:pPr lvl="1"/>
            <a:r>
              <a:rPr lang="en-US" dirty="0"/>
              <a:t>Many Track 1 ACOs were not meeting targets, generating losses for CMS while taking advantage of waivers of some federal requirements</a:t>
            </a:r>
          </a:p>
          <a:p>
            <a:r>
              <a:rPr lang="en-US" dirty="0"/>
              <a:t>New structure permits only two primary ACO tracks:</a:t>
            </a:r>
          </a:p>
          <a:p>
            <a:pPr lvl="1"/>
            <a:r>
              <a:rPr lang="en-US" dirty="0"/>
              <a:t>BASIC: Upside risk only, but more risk phases in over time</a:t>
            </a:r>
          </a:p>
          <a:p>
            <a:pPr lvl="1"/>
            <a:r>
              <a:rPr lang="en-US" dirty="0"/>
              <a:t>ENHANCED: Multiple variations that include upside and downside risk</a:t>
            </a:r>
          </a:p>
          <a:p>
            <a:r>
              <a:rPr lang="en-US" dirty="0"/>
              <a:t>All ACOs are expected to transition to ENHANCED track over time</a:t>
            </a:r>
          </a:p>
          <a:p>
            <a:pPr lvl="1"/>
            <a:r>
              <a:rPr lang="en-US" dirty="0"/>
              <a:t>ACOs have 1-3 years to begin accepting downside risk</a:t>
            </a:r>
          </a:p>
        </p:txBody>
      </p:sp>
      <p:sp>
        <p:nvSpPr>
          <p:cNvPr id="4" name="Footer Placeholder 3">
            <a:extLst>
              <a:ext uri="{FF2B5EF4-FFF2-40B4-BE49-F238E27FC236}">
                <a16:creationId xmlns:a16="http://schemas.microsoft.com/office/drawing/2014/main" id="{F6AC00BB-D3FC-804F-9C60-1E083853DF05}"/>
              </a:ext>
            </a:extLst>
          </p:cNvPr>
          <p:cNvSpPr>
            <a:spLocks noGrp="1"/>
          </p:cNvSpPr>
          <p:nvPr>
            <p:ph type="ftr" sz="quarter" idx="11"/>
          </p:nvPr>
        </p:nvSpPr>
        <p:spPr/>
        <p:txBody>
          <a:bodyPr/>
          <a:lstStyle/>
          <a:p>
            <a:r>
              <a:rPr lang="en-US"/>
              <a:t>Schramm Consulting at NHPCO Leadership Conference 2019</a:t>
            </a:r>
            <a:endParaRPr lang="en-US" dirty="0"/>
          </a:p>
        </p:txBody>
      </p:sp>
      <p:sp>
        <p:nvSpPr>
          <p:cNvPr id="5" name="Slide Number Placeholder 4">
            <a:extLst>
              <a:ext uri="{FF2B5EF4-FFF2-40B4-BE49-F238E27FC236}">
                <a16:creationId xmlns:a16="http://schemas.microsoft.com/office/drawing/2014/main" id="{305B66FF-04FE-E945-81B5-317D597AB756}"/>
              </a:ext>
            </a:extLst>
          </p:cNvPr>
          <p:cNvSpPr>
            <a:spLocks noGrp="1"/>
          </p:cNvSpPr>
          <p:nvPr>
            <p:ph type="sldNum" sz="quarter" idx="12"/>
          </p:nvPr>
        </p:nvSpPr>
        <p:spPr/>
        <p:txBody>
          <a:bodyPr/>
          <a:lstStyle/>
          <a:p>
            <a:fld id="{14799311-93B2-41E9-9238-6A3416467017}" type="slidenum">
              <a:rPr lang="en-US" smtClean="0"/>
              <a:pPr/>
              <a:t>29</a:t>
            </a:fld>
            <a:endParaRPr lang="en-US" dirty="0"/>
          </a:p>
        </p:txBody>
      </p:sp>
    </p:spTree>
    <p:extLst>
      <p:ext uri="{BB962C8B-B14F-4D97-AF65-F5344CB8AC3E}">
        <p14:creationId xmlns:p14="http://schemas.microsoft.com/office/powerpoint/2010/main" val="32507261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Why Should Hospices Care about ACOs and Other Advanced Payment Models?</a:t>
            </a:r>
          </a:p>
        </p:txBody>
      </p:sp>
      <p:sp>
        <p:nvSpPr>
          <p:cNvPr id="3" name="Text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4294967295"/>
          </p:nvPr>
        </p:nvSpPr>
        <p:spPr>
          <a:xfrm>
            <a:off x="1069848" y="6355080"/>
            <a:ext cx="1520952" cy="365760"/>
          </a:xfrm>
          <a:prstGeom prst="rect">
            <a:avLst/>
          </a:prstGeom>
        </p:spPr>
        <p:txBody>
          <a:bodyPr vert="horz"/>
          <a:lstStyle>
            <a:defPPr>
              <a:defRPr lang="en-US"/>
            </a:defPPr>
            <a:lvl1pPr algn="l" rtl="0" eaLnBrk="1" fontAlgn="base" latinLnBrk="0" hangingPunct="1">
              <a:spcBef>
                <a:spcPct val="0"/>
              </a:spcBef>
              <a:spcAft>
                <a:spcPct val="0"/>
              </a:spcAft>
              <a:defRPr kumimoji="0" sz="1200" kern="1200">
                <a:solidFill>
                  <a:schemeClr val="bg2"/>
                </a:solidFill>
                <a:latin typeface="Calibri" panose="020F050202020403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a:lstStyle>
          <a:p>
            <a:fld id="{220B225D-B85C-D64E-8AB4-A73D0EC86903}" type="slidenum">
              <a:rPr lang="en-US" altLang="en-US" smtClean="0">
                <a:solidFill>
                  <a:schemeClr val="bg1">
                    <a:lumMod val="50000"/>
                  </a:schemeClr>
                </a:solidFill>
              </a:rPr>
              <a:t>3</a:t>
            </a:fld>
            <a:endParaRPr lang="en-US" altLang="x-none" dirty="0">
              <a:solidFill>
                <a:schemeClr val="bg1">
                  <a:lumMod val="50000"/>
                </a:schemeClr>
              </a:solidFill>
            </a:endParaRPr>
          </a:p>
        </p:txBody>
      </p:sp>
      <p:sp>
        <p:nvSpPr>
          <p:cNvPr id="7" name="Footer Placeholder 6">
            <a:extLst>
              <a:ext uri="{FF2B5EF4-FFF2-40B4-BE49-F238E27FC236}">
                <a16:creationId xmlns:a16="http://schemas.microsoft.com/office/drawing/2014/main" id="{CB93DEA5-8FDC-C647-BB91-D2964FCEDCE9}"/>
              </a:ext>
            </a:extLst>
          </p:cNvPr>
          <p:cNvSpPr>
            <a:spLocks noGrp="1"/>
          </p:cNvSpPr>
          <p:nvPr>
            <p:ph type="ftr" sz="quarter" idx="11"/>
          </p:nvPr>
        </p:nvSpPr>
        <p:spPr/>
        <p:txBody>
          <a:bodyPr/>
          <a:lstStyle/>
          <a:p>
            <a:pPr>
              <a:defRPr/>
            </a:pPr>
            <a:r>
              <a:rPr lang="en-US"/>
              <a:t>Schramm Consulting at NHPCO Leadership Conference 2019</a:t>
            </a:r>
          </a:p>
        </p:txBody>
      </p:sp>
    </p:spTree>
    <p:extLst>
      <p:ext uri="{BB962C8B-B14F-4D97-AF65-F5344CB8AC3E}">
        <p14:creationId xmlns:p14="http://schemas.microsoft.com/office/powerpoint/2010/main" val="19248629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45EE74-2849-E44D-930A-A9C993286F2E}"/>
              </a:ext>
            </a:extLst>
          </p:cNvPr>
          <p:cNvSpPr>
            <a:spLocks noGrp="1"/>
          </p:cNvSpPr>
          <p:nvPr>
            <p:ph type="title"/>
          </p:nvPr>
        </p:nvSpPr>
        <p:spPr>
          <a:xfrm>
            <a:off x="1129191" y="365125"/>
            <a:ext cx="10457299" cy="1325563"/>
          </a:xfrm>
        </p:spPr>
        <p:txBody>
          <a:bodyPr/>
          <a:lstStyle/>
          <a:p>
            <a:r>
              <a:rPr lang="en-US" dirty="0"/>
              <a:t>New ACO Rules Announced in Late December</a:t>
            </a:r>
          </a:p>
        </p:txBody>
      </p:sp>
      <p:sp>
        <p:nvSpPr>
          <p:cNvPr id="3" name="Content Placeholder 2">
            <a:extLst>
              <a:ext uri="{FF2B5EF4-FFF2-40B4-BE49-F238E27FC236}">
                <a16:creationId xmlns:a16="http://schemas.microsoft.com/office/drawing/2014/main" id="{BBA53FBC-062C-A84C-B3B7-2D8F28047661}"/>
              </a:ext>
            </a:extLst>
          </p:cNvPr>
          <p:cNvSpPr>
            <a:spLocks noGrp="1"/>
          </p:cNvSpPr>
          <p:nvPr>
            <p:ph idx="1"/>
          </p:nvPr>
        </p:nvSpPr>
        <p:spPr>
          <a:xfrm>
            <a:off x="838200" y="2209289"/>
            <a:ext cx="10515600" cy="3967673"/>
          </a:xfrm>
        </p:spPr>
        <p:txBody>
          <a:bodyPr/>
          <a:lstStyle/>
          <a:p>
            <a:r>
              <a:rPr lang="en-US" dirty="0"/>
              <a:t>Changes to program announced December 21, 2018</a:t>
            </a:r>
          </a:p>
          <a:p>
            <a:r>
              <a:rPr lang="en-US" dirty="0"/>
              <a:t>No new ACO agreements this January</a:t>
            </a:r>
          </a:p>
          <a:p>
            <a:r>
              <a:rPr lang="en-US" dirty="0"/>
              <a:t>Expiring agreements allowed to continue for another 6 months</a:t>
            </a:r>
          </a:p>
          <a:p>
            <a:r>
              <a:rPr lang="en-US" dirty="0"/>
              <a:t>New agreements under the new rules begin July 1, 2019</a:t>
            </a:r>
          </a:p>
        </p:txBody>
      </p:sp>
      <p:sp>
        <p:nvSpPr>
          <p:cNvPr id="4" name="Footer Placeholder 3">
            <a:extLst>
              <a:ext uri="{FF2B5EF4-FFF2-40B4-BE49-F238E27FC236}">
                <a16:creationId xmlns:a16="http://schemas.microsoft.com/office/drawing/2014/main" id="{F6AC00BB-D3FC-804F-9C60-1E083853DF05}"/>
              </a:ext>
            </a:extLst>
          </p:cNvPr>
          <p:cNvSpPr>
            <a:spLocks noGrp="1"/>
          </p:cNvSpPr>
          <p:nvPr>
            <p:ph type="ftr" sz="quarter" idx="11"/>
          </p:nvPr>
        </p:nvSpPr>
        <p:spPr/>
        <p:txBody>
          <a:bodyPr/>
          <a:lstStyle/>
          <a:p>
            <a:r>
              <a:rPr lang="en-US"/>
              <a:t>Schramm Consulting at NHPCO Leadership Conference 2019</a:t>
            </a:r>
            <a:endParaRPr lang="en-US" dirty="0"/>
          </a:p>
        </p:txBody>
      </p:sp>
      <p:sp>
        <p:nvSpPr>
          <p:cNvPr id="5" name="Slide Number Placeholder 4">
            <a:extLst>
              <a:ext uri="{FF2B5EF4-FFF2-40B4-BE49-F238E27FC236}">
                <a16:creationId xmlns:a16="http://schemas.microsoft.com/office/drawing/2014/main" id="{305B66FF-04FE-E945-81B5-317D597AB756}"/>
              </a:ext>
            </a:extLst>
          </p:cNvPr>
          <p:cNvSpPr>
            <a:spLocks noGrp="1"/>
          </p:cNvSpPr>
          <p:nvPr>
            <p:ph type="sldNum" sz="quarter" idx="12"/>
          </p:nvPr>
        </p:nvSpPr>
        <p:spPr/>
        <p:txBody>
          <a:bodyPr/>
          <a:lstStyle/>
          <a:p>
            <a:fld id="{14799311-93B2-41E9-9238-6A3416467017}" type="slidenum">
              <a:rPr lang="en-US" smtClean="0"/>
              <a:pPr/>
              <a:t>30</a:t>
            </a:fld>
            <a:endParaRPr lang="en-US" dirty="0"/>
          </a:p>
        </p:txBody>
      </p:sp>
    </p:spTree>
    <p:extLst>
      <p:ext uri="{BB962C8B-B14F-4D97-AF65-F5344CB8AC3E}">
        <p14:creationId xmlns:p14="http://schemas.microsoft.com/office/powerpoint/2010/main" val="30006390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60A6B-FD48-324B-8B8F-CC38D774152B}"/>
              </a:ext>
            </a:extLst>
          </p:cNvPr>
          <p:cNvSpPr>
            <a:spLocks noGrp="1"/>
          </p:cNvSpPr>
          <p:nvPr>
            <p:ph type="title"/>
          </p:nvPr>
        </p:nvSpPr>
        <p:spPr/>
        <p:txBody>
          <a:bodyPr/>
          <a:lstStyle/>
          <a:p>
            <a:r>
              <a:rPr lang="en-US" dirty="0"/>
              <a:t>So Far, ACOs are Staying in the Program</a:t>
            </a:r>
          </a:p>
        </p:txBody>
      </p:sp>
      <p:sp>
        <p:nvSpPr>
          <p:cNvPr id="3" name="Content Placeholder 2">
            <a:extLst>
              <a:ext uri="{FF2B5EF4-FFF2-40B4-BE49-F238E27FC236}">
                <a16:creationId xmlns:a16="http://schemas.microsoft.com/office/drawing/2014/main" id="{2FE15FCB-0732-914C-94C1-F9BB7107CAB4}"/>
              </a:ext>
            </a:extLst>
          </p:cNvPr>
          <p:cNvSpPr>
            <a:spLocks noGrp="1"/>
          </p:cNvSpPr>
          <p:nvPr>
            <p:ph idx="1"/>
          </p:nvPr>
        </p:nvSpPr>
        <p:spPr>
          <a:xfrm>
            <a:off x="1386942" y="1825625"/>
            <a:ext cx="9966858" cy="4351338"/>
          </a:xfrm>
        </p:spPr>
        <p:txBody>
          <a:bodyPr/>
          <a:lstStyle/>
          <a:p>
            <a:r>
              <a:rPr lang="en-US" dirty="0"/>
              <a:t>Most ACOs expressed intent to renew this July</a:t>
            </a:r>
          </a:p>
          <a:p>
            <a:r>
              <a:rPr lang="en-US" dirty="0"/>
              <a:t>Therefore most will be moving towards increased risk within the next 3 years (along the BASIC glide-path)</a:t>
            </a:r>
          </a:p>
          <a:p>
            <a:endParaRPr lang="en-US" dirty="0"/>
          </a:p>
          <a:p>
            <a:r>
              <a:rPr lang="en-US" dirty="0"/>
              <a:t>BUT     </a:t>
            </a:r>
            <a:br>
              <a:rPr lang="en-US" dirty="0"/>
            </a:br>
            <a:r>
              <a:rPr lang="en-US" dirty="0"/>
              <a:t>Physician-led ACOs have shown higher drop-out rates than hospital-owned ACOs</a:t>
            </a:r>
          </a:p>
        </p:txBody>
      </p:sp>
      <p:sp>
        <p:nvSpPr>
          <p:cNvPr id="4" name="Footer Placeholder 3">
            <a:extLst>
              <a:ext uri="{FF2B5EF4-FFF2-40B4-BE49-F238E27FC236}">
                <a16:creationId xmlns:a16="http://schemas.microsoft.com/office/drawing/2014/main" id="{EABB01BC-E518-7246-8002-3095BFDF2C7D}"/>
              </a:ext>
            </a:extLst>
          </p:cNvPr>
          <p:cNvSpPr>
            <a:spLocks noGrp="1"/>
          </p:cNvSpPr>
          <p:nvPr>
            <p:ph type="ftr" sz="quarter" idx="11"/>
          </p:nvPr>
        </p:nvSpPr>
        <p:spPr/>
        <p:txBody>
          <a:bodyPr/>
          <a:lstStyle/>
          <a:p>
            <a:r>
              <a:rPr lang="en-US"/>
              <a:t>Schramm Consulting at NHPCO Leadership Conference 2019</a:t>
            </a:r>
            <a:endParaRPr lang="en-US" dirty="0"/>
          </a:p>
        </p:txBody>
      </p:sp>
      <p:sp>
        <p:nvSpPr>
          <p:cNvPr id="5" name="Slide Number Placeholder 4">
            <a:extLst>
              <a:ext uri="{FF2B5EF4-FFF2-40B4-BE49-F238E27FC236}">
                <a16:creationId xmlns:a16="http://schemas.microsoft.com/office/drawing/2014/main" id="{86EC026C-1E02-0546-9900-9025633D8AED}"/>
              </a:ext>
            </a:extLst>
          </p:cNvPr>
          <p:cNvSpPr>
            <a:spLocks noGrp="1"/>
          </p:cNvSpPr>
          <p:nvPr>
            <p:ph type="sldNum" sz="quarter" idx="12"/>
          </p:nvPr>
        </p:nvSpPr>
        <p:spPr/>
        <p:txBody>
          <a:bodyPr/>
          <a:lstStyle/>
          <a:p>
            <a:fld id="{14799311-93B2-41E9-9238-6A3416467017}" type="slidenum">
              <a:rPr lang="en-US" smtClean="0"/>
              <a:pPr/>
              <a:t>31</a:t>
            </a:fld>
            <a:endParaRPr lang="en-US" dirty="0"/>
          </a:p>
        </p:txBody>
      </p:sp>
    </p:spTree>
    <p:extLst>
      <p:ext uri="{BB962C8B-B14F-4D97-AF65-F5344CB8AC3E}">
        <p14:creationId xmlns:p14="http://schemas.microsoft.com/office/powerpoint/2010/main" val="2960958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Assessing Possible Partners for Hospice and Palliative Providers</a:t>
            </a:r>
          </a:p>
        </p:txBody>
      </p:sp>
      <p:sp>
        <p:nvSpPr>
          <p:cNvPr id="3" name="Text Placeholder 2"/>
          <p:cNvSpPr>
            <a:spLocks noGrp="1"/>
          </p:cNvSpPr>
          <p:nvPr>
            <p:ph type="body" idx="1"/>
          </p:nvPr>
        </p:nvSpPr>
        <p:spPr/>
        <p:txBody>
          <a:bodyPr/>
          <a:lstStyle/>
          <a:p>
            <a:r>
              <a:rPr lang="en-US" dirty="0"/>
              <a:t>Choosing the ACO and APM Partners You Want to Work With</a:t>
            </a:r>
          </a:p>
        </p:txBody>
      </p:sp>
      <p:sp>
        <p:nvSpPr>
          <p:cNvPr id="6" name="Slide Number Placeholder 5"/>
          <p:cNvSpPr>
            <a:spLocks noGrp="1"/>
          </p:cNvSpPr>
          <p:nvPr>
            <p:ph type="sldNum" sz="quarter" idx="4294967295"/>
          </p:nvPr>
        </p:nvSpPr>
        <p:spPr>
          <a:xfrm>
            <a:off x="1069848" y="6355080"/>
            <a:ext cx="1520952" cy="365760"/>
          </a:xfrm>
          <a:prstGeom prst="rect">
            <a:avLst/>
          </a:prstGeom>
        </p:spPr>
        <p:txBody>
          <a:bodyPr vert="horz"/>
          <a:lstStyle>
            <a:defPPr>
              <a:defRPr lang="en-US"/>
            </a:defPPr>
            <a:lvl1pPr algn="l" rtl="0" eaLnBrk="1" fontAlgn="base" latinLnBrk="0" hangingPunct="1">
              <a:spcBef>
                <a:spcPct val="0"/>
              </a:spcBef>
              <a:spcAft>
                <a:spcPct val="0"/>
              </a:spcAft>
              <a:defRPr kumimoji="0" sz="1200" kern="1200">
                <a:solidFill>
                  <a:schemeClr val="bg2"/>
                </a:solidFill>
                <a:latin typeface="Calibri" panose="020F050202020403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a:lstStyle>
          <a:p>
            <a:fld id="{14799311-93B2-41E9-9238-6A3416467017}" type="slidenum">
              <a:rPr lang="en-US">
                <a:solidFill>
                  <a:schemeClr val="bg1">
                    <a:lumMod val="50000"/>
                  </a:schemeClr>
                </a:solidFill>
              </a:rPr>
              <a:pPr/>
              <a:t>32</a:t>
            </a:fld>
            <a:endParaRPr lang="en-US" dirty="0">
              <a:solidFill>
                <a:schemeClr val="bg1">
                  <a:lumMod val="50000"/>
                </a:schemeClr>
              </a:solidFill>
              <a:latin typeface="Gill Sans MT"/>
            </a:endParaRPr>
          </a:p>
        </p:txBody>
      </p:sp>
      <p:sp>
        <p:nvSpPr>
          <p:cNvPr id="7" name="Footer Placeholder 6">
            <a:extLst>
              <a:ext uri="{FF2B5EF4-FFF2-40B4-BE49-F238E27FC236}">
                <a16:creationId xmlns:a16="http://schemas.microsoft.com/office/drawing/2014/main" id="{7A7B8E34-F385-FD48-AC19-9369359FF2CA}"/>
              </a:ext>
            </a:extLst>
          </p:cNvPr>
          <p:cNvSpPr>
            <a:spLocks noGrp="1"/>
          </p:cNvSpPr>
          <p:nvPr>
            <p:ph type="ftr" sz="quarter" idx="11"/>
          </p:nvPr>
        </p:nvSpPr>
        <p:spPr/>
        <p:txBody>
          <a:bodyPr/>
          <a:lstStyle/>
          <a:p>
            <a:pPr>
              <a:defRPr/>
            </a:pPr>
            <a:r>
              <a:rPr lang="en-US"/>
              <a:t>Schramm Consulting at NHPCO Leadership Conference 2019</a:t>
            </a:r>
          </a:p>
        </p:txBody>
      </p:sp>
    </p:spTree>
    <p:extLst>
      <p:ext uri="{BB962C8B-B14F-4D97-AF65-F5344CB8AC3E}">
        <p14:creationId xmlns:p14="http://schemas.microsoft.com/office/powerpoint/2010/main" val="26734821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AABDC-A037-3844-8DC0-5A534C1C9B5A}"/>
              </a:ext>
            </a:extLst>
          </p:cNvPr>
          <p:cNvSpPr>
            <a:spLocks noGrp="1"/>
          </p:cNvSpPr>
          <p:nvPr>
            <p:ph type="title"/>
          </p:nvPr>
        </p:nvSpPr>
        <p:spPr>
          <a:xfrm>
            <a:off x="1332238" y="365125"/>
            <a:ext cx="10021562" cy="1325563"/>
          </a:xfrm>
        </p:spPr>
        <p:txBody>
          <a:bodyPr/>
          <a:lstStyle/>
          <a:p>
            <a:r>
              <a:rPr lang="en-US" dirty="0"/>
              <a:t>Two Main Types of ACO Ownership: </a:t>
            </a:r>
            <a:br>
              <a:rPr lang="en-US" dirty="0"/>
            </a:br>
            <a:r>
              <a:rPr lang="en-US" dirty="0"/>
              <a:t>Physician v. Hospital &amp; Integrated System</a:t>
            </a:r>
          </a:p>
        </p:txBody>
      </p:sp>
      <p:pic>
        <p:nvPicPr>
          <p:cNvPr id="7" name="Content Placeholder 6">
            <a:extLst>
              <a:ext uri="{FF2B5EF4-FFF2-40B4-BE49-F238E27FC236}">
                <a16:creationId xmlns:a16="http://schemas.microsoft.com/office/drawing/2014/main" id="{92639396-311D-B247-B9D9-D77A89DF5DC3}"/>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838200" y="2975198"/>
            <a:ext cx="5181600" cy="2052191"/>
          </a:xfrm>
        </p:spPr>
      </p:pic>
      <p:pic>
        <p:nvPicPr>
          <p:cNvPr id="9" name="Content Placeholder 8">
            <a:extLst>
              <a:ext uri="{FF2B5EF4-FFF2-40B4-BE49-F238E27FC236}">
                <a16:creationId xmlns:a16="http://schemas.microsoft.com/office/drawing/2014/main" id="{F17E95A3-03A5-BC4F-BB79-CC8732FD32C6}"/>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172200" y="2975198"/>
            <a:ext cx="5181600" cy="2052191"/>
          </a:xfrm>
        </p:spPr>
      </p:pic>
      <p:sp>
        <p:nvSpPr>
          <p:cNvPr id="5" name="Footer Placeholder 4">
            <a:extLst>
              <a:ext uri="{FF2B5EF4-FFF2-40B4-BE49-F238E27FC236}">
                <a16:creationId xmlns:a16="http://schemas.microsoft.com/office/drawing/2014/main" id="{8E407C74-4E5D-014D-BAF0-0FAD19411B4D}"/>
              </a:ext>
            </a:extLst>
          </p:cNvPr>
          <p:cNvSpPr>
            <a:spLocks noGrp="1"/>
          </p:cNvSpPr>
          <p:nvPr>
            <p:ph type="ftr" sz="quarter" idx="11"/>
          </p:nvPr>
        </p:nvSpPr>
        <p:spPr/>
        <p:txBody>
          <a:bodyPr/>
          <a:lstStyle/>
          <a:p>
            <a:r>
              <a:rPr lang="en-US"/>
              <a:t>Schramm Consulting at NHPCO Leadership Conference 2019</a:t>
            </a:r>
          </a:p>
        </p:txBody>
      </p:sp>
      <p:sp>
        <p:nvSpPr>
          <p:cNvPr id="10" name="TextBox 9">
            <a:extLst>
              <a:ext uri="{FF2B5EF4-FFF2-40B4-BE49-F238E27FC236}">
                <a16:creationId xmlns:a16="http://schemas.microsoft.com/office/drawing/2014/main" id="{D7DD2C14-D3FD-7346-AB86-D7008E479ADF}"/>
              </a:ext>
            </a:extLst>
          </p:cNvPr>
          <p:cNvSpPr txBox="1"/>
          <p:nvPr/>
        </p:nvSpPr>
        <p:spPr>
          <a:xfrm>
            <a:off x="4038600" y="2068140"/>
            <a:ext cx="3884154" cy="646331"/>
          </a:xfrm>
          <a:prstGeom prst="rect">
            <a:avLst/>
          </a:prstGeom>
          <a:noFill/>
        </p:spPr>
        <p:txBody>
          <a:bodyPr wrap="square" rtlCol="0">
            <a:spAutoFit/>
          </a:bodyPr>
          <a:lstStyle/>
          <a:p>
            <a:r>
              <a:rPr lang="en-US" dirty="0"/>
              <a:t>Physician-Led ACOs Have Shown More Success in Many Areas for Cost Savings</a:t>
            </a:r>
          </a:p>
        </p:txBody>
      </p:sp>
      <p:sp>
        <p:nvSpPr>
          <p:cNvPr id="11" name="TextBox 10">
            <a:extLst>
              <a:ext uri="{FF2B5EF4-FFF2-40B4-BE49-F238E27FC236}">
                <a16:creationId xmlns:a16="http://schemas.microsoft.com/office/drawing/2014/main" id="{245A29B4-D9EF-774E-9AAB-763FD378D2D9}"/>
              </a:ext>
            </a:extLst>
          </p:cNvPr>
          <p:cNvSpPr txBox="1"/>
          <p:nvPr/>
        </p:nvSpPr>
        <p:spPr>
          <a:xfrm>
            <a:off x="915622" y="6033184"/>
            <a:ext cx="7974709" cy="215444"/>
          </a:xfrm>
          <a:prstGeom prst="rect">
            <a:avLst/>
          </a:prstGeom>
          <a:noFill/>
        </p:spPr>
        <p:txBody>
          <a:bodyPr wrap="square" rtlCol="0">
            <a:spAutoFit/>
          </a:bodyPr>
          <a:lstStyle/>
          <a:p>
            <a:r>
              <a:rPr lang="en-US" sz="800" dirty="0"/>
              <a:t>Source:  J. Michael Williams, MD, PhD, et al., “Medicare Spending after 3 Years of the Medicare Shared Savings Program,” </a:t>
            </a:r>
            <a:r>
              <a:rPr lang="en-US" sz="800" i="1" dirty="0"/>
              <a:t>The New England Journal of Medicine</a:t>
            </a:r>
            <a:r>
              <a:rPr lang="en-US" sz="800" dirty="0"/>
              <a:t>, September 20, 2018, p.6.</a:t>
            </a:r>
          </a:p>
        </p:txBody>
      </p:sp>
      <p:sp>
        <p:nvSpPr>
          <p:cNvPr id="12" name="Slide Number Placeholder 11">
            <a:extLst>
              <a:ext uri="{FF2B5EF4-FFF2-40B4-BE49-F238E27FC236}">
                <a16:creationId xmlns:a16="http://schemas.microsoft.com/office/drawing/2014/main" id="{FD0EE073-F202-6F4D-BB0C-96E7EC1144CC}"/>
              </a:ext>
            </a:extLst>
          </p:cNvPr>
          <p:cNvSpPr>
            <a:spLocks noGrp="1"/>
          </p:cNvSpPr>
          <p:nvPr>
            <p:ph type="sldNum" sz="quarter" idx="12"/>
          </p:nvPr>
        </p:nvSpPr>
        <p:spPr/>
        <p:txBody>
          <a:bodyPr/>
          <a:lstStyle/>
          <a:p>
            <a:fld id="{14799311-93B2-41E9-9238-6A3416467017}" type="slidenum">
              <a:rPr lang="en-US" smtClean="0"/>
              <a:pPr/>
              <a:t>33</a:t>
            </a:fld>
            <a:endParaRPr lang="en-US" dirty="0"/>
          </a:p>
        </p:txBody>
      </p:sp>
    </p:spTree>
    <p:extLst>
      <p:ext uri="{BB962C8B-B14F-4D97-AF65-F5344CB8AC3E}">
        <p14:creationId xmlns:p14="http://schemas.microsoft.com/office/powerpoint/2010/main" val="26465050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BC51EA-079D-874D-BCAD-80D66EA9A16C}"/>
              </a:ext>
            </a:extLst>
          </p:cNvPr>
          <p:cNvSpPr>
            <a:spLocks noGrp="1"/>
          </p:cNvSpPr>
          <p:nvPr>
            <p:ph type="title"/>
          </p:nvPr>
        </p:nvSpPr>
        <p:spPr>
          <a:xfrm>
            <a:off x="1286466" y="365125"/>
            <a:ext cx="10067334" cy="1325563"/>
          </a:xfrm>
        </p:spPr>
        <p:txBody>
          <a:bodyPr/>
          <a:lstStyle/>
          <a:p>
            <a:r>
              <a:rPr lang="en-US" dirty="0"/>
              <a:t>Hospital-Led ACOs More Likely to Invest in Non-Physician and Post-Acute Care</a:t>
            </a:r>
          </a:p>
        </p:txBody>
      </p:sp>
      <p:graphicFrame>
        <p:nvGraphicFramePr>
          <p:cNvPr id="6" name="Content Placeholder 5">
            <a:extLst>
              <a:ext uri="{FF2B5EF4-FFF2-40B4-BE49-F238E27FC236}">
                <a16:creationId xmlns:a16="http://schemas.microsoft.com/office/drawing/2014/main" id="{42A00050-2C8E-344E-A15C-8081539C535E}"/>
              </a:ext>
            </a:extLst>
          </p:cNvPr>
          <p:cNvGraphicFramePr>
            <a:graphicFrameLocks noGrp="1"/>
          </p:cNvGraphicFramePr>
          <p:nvPr>
            <p:ph idx="1"/>
            <p:extLst>
              <p:ext uri="{D42A27DB-BD31-4B8C-83A1-F6EECF244321}">
                <p14:modId xmlns:p14="http://schemas.microsoft.com/office/powerpoint/2010/main" val="445405419"/>
              </p:ext>
            </p:extLst>
          </p:nvPr>
        </p:nvGraphicFramePr>
        <p:xfrm>
          <a:off x="1015298" y="1906132"/>
          <a:ext cx="10067335" cy="4234774"/>
        </p:xfrm>
        <a:graphic>
          <a:graphicData uri="http://schemas.openxmlformats.org/drawingml/2006/chart">
            <c:chart xmlns:c="http://schemas.openxmlformats.org/drawingml/2006/chart" xmlns:r="http://schemas.openxmlformats.org/officeDocument/2006/relationships" r:id="rId2"/>
          </a:graphicData>
        </a:graphic>
      </p:graphicFrame>
      <p:sp>
        <p:nvSpPr>
          <p:cNvPr id="4" name="Footer Placeholder 3">
            <a:extLst>
              <a:ext uri="{FF2B5EF4-FFF2-40B4-BE49-F238E27FC236}">
                <a16:creationId xmlns:a16="http://schemas.microsoft.com/office/drawing/2014/main" id="{06A0CD0A-47A2-5447-8247-11ADA1BF705A}"/>
              </a:ext>
            </a:extLst>
          </p:cNvPr>
          <p:cNvSpPr>
            <a:spLocks noGrp="1"/>
          </p:cNvSpPr>
          <p:nvPr>
            <p:ph type="ftr" sz="quarter" idx="11"/>
          </p:nvPr>
        </p:nvSpPr>
        <p:spPr/>
        <p:txBody>
          <a:bodyPr/>
          <a:lstStyle/>
          <a:p>
            <a:r>
              <a:rPr lang="en-US"/>
              <a:t>Schramm Consulting at NHPCO Leadership Conference 2019</a:t>
            </a:r>
            <a:endParaRPr lang="en-US" dirty="0"/>
          </a:p>
        </p:txBody>
      </p:sp>
      <p:sp>
        <p:nvSpPr>
          <p:cNvPr id="5" name="Slide Number Placeholder 4">
            <a:extLst>
              <a:ext uri="{FF2B5EF4-FFF2-40B4-BE49-F238E27FC236}">
                <a16:creationId xmlns:a16="http://schemas.microsoft.com/office/drawing/2014/main" id="{7EE4CB6B-4558-C743-8D19-72CBF6BE01A5}"/>
              </a:ext>
            </a:extLst>
          </p:cNvPr>
          <p:cNvSpPr>
            <a:spLocks noGrp="1"/>
          </p:cNvSpPr>
          <p:nvPr>
            <p:ph type="sldNum" sz="quarter" idx="12"/>
          </p:nvPr>
        </p:nvSpPr>
        <p:spPr/>
        <p:txBody>
          <a:bodyPr/>
          <a:lstStyle/>
          <a:p>
            <a:fld id="{14799311-93B2-41E9-9238-6A3416467017}" type="slidenum">
              <a:rPr lang="en-US" smtClean="0"/>
              <a:pPr/>
              <a:t>34</a:t>
            </a:fld>
            <a:endParaRPr lang="en-US" dirty="0"/>
          </a:p>
        </p:txBody>
      </p:sp>
      <p:sp>
        <p:nvSpPr>
          <p:cNvPr id="7" name="TextBox 6">
            <a:extLst>
              <a:ext uri="{FF2B5EF4-FFF2-40B4-BE49-F238E27FC236}">
                <a16:creationId xmlns:a16="http://schemas.microsoft.com/office/drawing/2014/main" id="{2A419A34-7FB2-444E-9D10-A7AC0FF46A1B}"/>
              </a:ext>
            </a:extLst>
          </p:cNvPr>
          <p:cNvSpPr txBox="1"/>
          <p:nvPr/>
        </p:nvSpPr>
        <p:spPr>
          <a:xfrm>
            <a:off x="915622" y="6033184"/>
            <a:ext cx="7974709" cy="215444"/>
          </a:xfrm>
          <a:prstGeom prst="rect">
            <a:avLst/>
          </a:prstGeom>
          <a:noFill/>
        </p:spPr>
        <p:txBody>
          <a:bodyPr wrap="square" rtlCol="0">
            <a:spAutoFit/>
          </a:bodyPr>
          <a:lstStyle/>
          <a:p>
            <a:r>
              <a:rPr lang="en-US" sz="800" dirty="0"/>
              <a:t>Source:  “The 2018 ACO Survey: Unique Paths to Success,” Leavitt Partners, March 2019, p.6.</a:t>
            </a:r>
          </a:p>
        </p:txBody>
      </p:sp>
    </p:spTree>
    <p:extLst>
      <p:ext uri="{BB962C8B-B14F-4D97-AF65-F5344CB8AC3E}">
        <p14:creationId xmlns:p14="http://schemas.microsoft.com/office/powerpoint/2010/main" val="18925376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BC51EA-079D-874D-BCAD-80D66EA9A16C}"/>
              </a:ext>
            </a:extLst>
          </p:cNvPr>
          <p:cNvSpPr>
            <a:spLocks noGrp="1"/>
          </p:cNvSpPr>
          <p:nvPr>
            <p:ph type="title"/>
          </p:nvPr>
        </p:nvSpPr>
        <p:spPr>
          <a:xfrm>
            <a:off x="1286466" y="365125"/>
            <a:ext cx="10067334" cy="1325563"/>
          </a:xfrm>
        </p:spPr>
        <p:txBody>
          <a:bodyPr/>
          <a:lstStyle/>
          <a:p>
            <a:r>
              <a:rPr lang="en-US" dirty="0"/>
              <a:t>Hospital ACOs May Suffer from Conflicting Incentives with Hospital FFS Revenue</a:t>
            </a:r>
          </a:p>
        </p:txBody>
      </p:sp>
      <p:graphicFrame>
        <p:nvGraphicFramePr>
          <p:cNvPr id="6" name="Content Placeholder 5">
            <a:extLst>
              <a:ext uri="{FF2B5EF4-FFF2-40B4-BE49-F238E27FC236}">
                <a16:creationId xmlns:a16="http://schemas.microsoft.com/office/drawing/2014/main" id="{42A00050-2C8E-344E-A15C-8081539C535E}"/>
              </a:ext>
            </a:extLst>
          </p:cNvPr>
          <p:cNvGraphicFramePr>
            <a:graphicFrameLocks noGrp="1"/>
          </p:cNvGraphicFramePr>
          <p:nvPr>
            <p:ph idx="1"/>
            <p:extLst>
              <p:ext uri="{D42A27DB-BD31-4B8C-83A1-F6EECF244321}">
                <p14:modId xmlns:p14="http://schemas.microsoft.com/office/powerpoint/2010/main" val="3769606184"/>
              </p:ext>
            </p:extLst>
          </p:nvPr>
        </p:nvGraphicFramePr>
        <p:xfrm>
          <a:off x="1015298" y="1906132"/>
          <a:ext cx="10067335" cy="4234774"/>
        </p:xfrm>
        <a:graphic>
          <a:graphicData uri="http://schemas.openxmlformats.org/drawingml/2006/chart">
            <c:chart xmlns:c="http://schemas.openxmlformats.org/drawingml/2006/chart" xmlns:r="http://schemas.openxmlformats.org/officeDocument/2006/relationships" r:id="rId2"/>
          </a:graphicData>
        </a:graphic>
      </p:graphicFrame>
      <p:sp>
        <p:nvSpPr>
          <p:cNvPr id="4" name="Footer Placeholder 3">
            <a:extLst>
              <a:ext uri="{FF2B5EF4-FFF2-40B4-BE49-F238E27FC236}">
                <a16:creationId xmlns:a16="http://schemas.microsoft.com/office/drawing/2014/main" id="{06A0CD0A-47A2-5447-8247-11ADA1BF705A}"/>
              </a:ext>
            </a:extLst>
          </p:cNvPr>
          <p:cNvSpPr>
            <a:spLocks noGrp="1"/>
          </p:cNvSpPr>
          <p:nvPr>
            <p:ph type="ftr" sz="quarter" idx="11"/>
          </p:nvPr>
        </p:nvSpPr>
        <p:spPr/>
        <p:txBody>
          <a:bodyPr/>
          <a:lstStyle/>
          <a:p>
            <a:r>
              <a:rPr lang="en-US"/>
              <a:t>Schramm Consulting at NHPCO Leadership Conference 2019</a:t>
            </a:r>
            <a:endParaRPr lang="en-US" dirty="0"/>
          </a:p>
        </p:txBody>
      </p:sp>
      <p:sp>
        <p:nvSpPr>
          <p:cNvPr id="5" name="Slide Number Placeholder 4">
            <a:extLst>
              <a:ext uri="{FF2B5EF4-FFF2-40B4-BE49-F238E27FC236}">
                <a16:creationId xmlns:a16="http://schemas.microsoft.com/office/drawing/2014/main" id="{7EE4CB6B-4558-C743-8D19-72CBF6BE01A5}"/>
              </a:ext>
            </a:extLst>
          </p:cNvPr>
          <p:cNvSpPr>
            <a:spLocks noGrp="1"/>
          </p:cNvSpPr>
          <p:nvPr>
            <p:ph type="sldNum" sz="quarter" idx="12"/>
          </p:nvPr>
        </p:nvSpPr>
        <p:spPr/>
        <p:txBody>
          <a:bodyPr/>
          <a:lstStyle/>
          <a:p>
            <a:fld id="{14799311-93B2-41E9-9238-6A3416467017}" type="slidenum">
              <a:rPr lang="en-US" smtClean="0"/>
              <a:pPr/>
              <a:t>35</a:t>
            </a:fld>
            <a:endParaRPr lang="en-US" dirty="0"/>
          </a:p>
        </p:txBody>
      </p:sp>
      <p:sp>
        <p:nvSpPr>
          <p:cNvPr id="7" name="TextBox 6">
            <a:extLst>
              <a:ext uri="{FF2B5EF4-FFF2-40B4-BE49-F238E27FC236}">
                <a16:creationId xmlns:a16="http://schemas.microsoft.com/office/drawing/2014/main" id="{2A419A34-7FB2-444E-9D10-A7AC0FF46A1B}"/>
              </a:ext>
            </a:extLst>
          </p:cNvPr>
          <p:cNvSpPr txBox="1"/>
          <p:nvPr/>
        </p:nvSpPr>
        <p:spPr>
          <a:xfrm>
            <a:off x="915622" y="6096456"/>
            <a:ext cx="7974709" cy="215444"/>
          </a:xfrm>
          <a:prstGeom prst="rect">
            <a:avLst/>
          </a:prstGeom>
          <a:noFill/>
        </p:spPr>
        <p:txBody>
          <a:bodyPr wrap="square" rtlCol="0">
            <a:spAutoFit/>
          </a:bodyPr>
          <a:lstStyle/>
          <a:p>
            <a:r>
              <a:rPr lang="en-US" sz="800" dirty="0"/>
              <a:t>Source:  “The 2018 ACO Survey: Unique Paths to Success,” Leavitt Partners, March 2019, p.7.</a:t>
            </a:r>
          </a:p>
        </p:txBody>
      </p:sp>
    </p:spTree>
    <p:extLst>
      <p:ext uri="{BB962C8B-B14F-4D97-AF65-F5344CB8AC3E}">
        <p14:creationId xmlns:p14="http://schemas.microsoft.com/office/powerpoint/2010/main" val="21207893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60382" y="954116"/>
            <a:ext cx="8874243" cy="5290018"/>
          </a:xfrm>
        </p:spPr>
      </p:pic>
      <p:sp>
        <p:nvSpPr>
          <p:cNvPr id="5" name="Slide Number Placeholder 4"/>
          <p:cNvSpPr>
            <a:spLocks noGrp="1"/>
          </p:cNvSpPr>
          <p:nvPr>
            <p:ph type="sldNum" sz="quarter" idx="12"/>
          </p:nvPr>
        </p:nvSpPr>
        <p:spPr/>
        <p:txBody>
          <a:bodyPr/>
          <a:lstStyle/>
          <a:p>
            <a:fld id="{11F7DBD9-02D2-724B-A815-63474FD122A2}" type="slidenum">
              <a:rPr lang="en-US" smtClean="0">
                <a:latin typeface="Gill Sans MT"/>
              </a:rPr>
              <a:pPr/>
              <a:t>36</a:t>
            </a:fld>
            <a:endParaRPr lang="en-US" dirty="0">
              <a:latin typeface="Gill Sans MT"/>
            </a:endParaRPr>
          </a:p>
        </p:txBody>
      </p:sp>
      <p:sp>
        <p:nvSpPr>
          <p:cNvPr id="11" name="TextBox 10"/>
          <p:cNvSpPr txBox="1"/>
          <p:nvPr/>
        </p:nvSpPr>
        <p:spPr>
          <a:xfrm>
            <a:off x="1402539" y="6040348"/>
            <a:ext cx="8777990" cy="215444"/>
          </a:xfrm>
          <a:prstGeom prst="rect">
            <a:avLst/>
          </a:prstGeom>
          <a:noFill/>
        </p:spPr>
        <p:txBody>
          <a:bodyPr wrap="square" rtlCol="0">
            <a:spAutoFit/>
          </a:bodyPr>
          <a:lstStyle/>
          <a:p>
            <a:r>
              <a:rPr lang="en-US" sz="800" dirty="0"/>
              <a:t>Source:  “Performance Year 2019 Medicare Shared Savings Program Accountable Care Organizations – Map,” Center for Medicare and Medicaid Services, accessed March 31, 2019 at </a:t>
            </a:r>
            <a:r>
              <a:rPr lang="en-US" sz="800" dirty="0">
                <a:hlinkClick r:id="rId3"/>
              </a:rPr>
              <a:t>www.data.cms. gov</a:t>
            </a:r>
            <a:r>
              <a:rPr lang="en-US" sz="800" dirty="0"/>
              <a:t> .</a:t>
            </a:r>
          </a:p>
        </p:txBody>
      </p:sp>
      <p:sp>
        <p:nvSpPr>
          <p:cNvPr id="4" name="Footer Placeholder 3">
            <a:extLst>
              <a:ext uri="{FF2B5EF4-FFF2-40B4-BE49-F238E27FC236}">
                <a16:creationId xmlns:a16="http://schemas.microsoft.com/office/drawing/2014/main" id="{32B8A24D-12DD-FE40-8FC4-7D4DA613CB71}"/>
              </a:ext>
            </a:extLst>
          </p:cNvPr>
          <p:cNvSpPr>
            <a:spLocks noGrp="1"/>
          </p:cNvSpPr>
          <p:nvPr>
            <p:ph type="ftr" sz="quarter" idx="11"/>
          </p:nvPr>
        </p:nvSpPr>
        <p:spPr/>
        <p:txBody>
          <a:bodyPr/>
          <a:lstStyle/>
          <a:p>
            <a:pPr>
              <a:defRPr/>
            </a:pPr>
            <a:r>
              <a:rPr lang="en-US"/>
              <a:t>Schramm Consulting at NHPCO Leadership Conference 2019</a:t>
            </a:r>
            <a:endParaRPr lang="en-US" dirty="0"/>
          </a:p>
        </p:txBody>
      </p:sp>
      <p:sp>
        <p:nvSpPr>
          <p:cNvPr id="9" name="Title 5">
            <a:extLst>
              <a:ext uri="{FF2B5EF4-FFF2-40B4-BE49-F238E27FC236}">
                <a16:creationId xmlns:a16="http://schemas.microsoft.com/office/drawing/2014/main" id="{ADC74F03-0576-8B44-8B91-3E1CB5822BD6}"/>
              </a:ext>
            </a:extLst>
          </p:cNvPr>
          <p:cNvSpPr txBox="1">
            <a:spLocks/>
          </p:cNvSpPr>
          <p:nvPr/>
        </p:nvSpPr>
        <p:spPr>
          <a:xfrm>
            <a:off x="1306286" y="152400"/>
            <a:ext cx="8874243" cy="734499"/>
          </a:xfrm>
          <a:prstGeom prst="rect">
            <a:avLst/>
          </a:prstGeom>
        </p:spPr>
        <p:txBody>
          <a:bodyPr vert="horz" anchor="b" anchorCtr="0">
            <a:normAutofit fontScale="97500"/>
          </a:bodyPr>
          <a:lstStyle>
            <a:lvl1pPr algn="l" rtl="0" eaLnBrk="1" latinLnBrk="0" hangingPunct="1">
              <a:spcBef>
                <a:spcPct val="0"/>
              </a:spcBef>
              <a:buNone/>
              <a:defRPr kumimoji="0" sz="3200" kern="1200">
                <a:solidFill>
                  <a:schemeClr val="tx2"/>
                </a:solidFill>
                <a:latin typeface="+mj-lt"/>
                <a:ea typeface="+mj-ea"/>
                <a:cs typeface="+mj-cs"/>
              </a:defRPr>
            </a:lvl1pPr>
          </a:lstStyle>
          <a:p>
            <a:r>
              <a:rPr lang="en-US" sz="2700" dirty="0"/>
              <a:t>CMS Website Will Help You Know Your Potential ACO Partners</a:t>
            </a:r>
            <a:endParaRPr lang="en-US" sz="2500" i="1" dirty="0"/>
          </a:p>
        </p:txBody>
      </p:sp>
    </p:spTree>
    <p:extLst>
      <p:ext uri="{BB962C8B-B14F-4D97-AF65-F5344CB8AC3E}">
        <p14:creationId xmlns:p14="http://schemas.microsoft.com/office/powerpoint/2010/main" val="31245433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BF615D-EC1E-4F40-AB26-EEA3CAF5B646}"/>
              </a:ext>
            </a:extLst>
          </p:cNvPr>
          <p:cNvSpPr>
            <a:spLocks noGrp="1"/>
          </p:cNvSpPr>
          <p:nvPr>
            <p:ph type="title"/>
          </p:nvPr>
        </p:nvSpPr>
        <p:spPr>
          <a:xfrm>
            <a:off x="1267900" y="365125"/>
            <a:ext cx="10085900" cy="1325563"/>
          </a:xfrm>
        </p:spPr>
        <p:txBody>
          <a:bodyPr/>
          <a:lstStyle/>
          <a:p>
            <a:r>
              <a:rPr lang="en-US" dirty="0"/>
              <a:t>ACO Public Use Files Have Performance Data for Each ACO</a:t>
            </a:r>
          </a:p>
        </p:txBody>
      </p:sp>
      <p:sp>
        <p:nvSpPr>
          <p:cNvPr id="4" name="Footer Placeholder 3">
            <a:extLst>
              <a:ext uri="{FF2B5EF4-FFF2-40B4-BE49-F238E27FC236}">
                <a16:creationId xmlns:a16="http://schemas.microsoft.com/office/drawing/2014/main" id="{EA6411C4-2F4B-5D47-8D69-0A9602C43ACC}"/>
              </a:ext>
            </a:extLst>
          </p:cNvPr>
          <p:cNvSpPr>
            <a:spLocks noGrp="1"/>
          </p:cNvSpPr>
          <p:nvPr>
            <p:ph type="ftr" sz="quarter" idx="11"/>
          </p:nvPr>
        </p:nvSpPr>
        <p:spPr/>
        <p:txBody>
          <a:bodyPr/>
          <a:lstStyle/>
          <a:p>
            <a:r>
              <a:rPr lang="en-US"/>
              <a:t>Schramm Consulting at NHPCO Leadership Conference 2019</a:t>
            </a:r>
            <a:endParaRPr lang="en-US" dirty="0"/>
          </a:p>
        </p:txBody>
      </p:sp>
      <p:sp>
        <p:nvSpPr>
          <p:cNvPr id="5" name="Slide Number Placeholder 4">
            <a:extLst>
              <a:ext uri="{FF2B5EF4-FFF2-40B4-BE49-F238E27FC236}">
                <a16:creationId xmlns:a16="http://schemas.microsoft.com/office/drawing/2014/main" id="{34023D8C-53C9-CC4A-91E4-9CDDBC7C8BD6}"/>
              </a:ext>
            </a:extLst>
          </p:cNvPr>
          <p:cNvSpPr>
            <a:spLocks noGrp="1"/>
          </p:cNvSpPr>
          <p:nvPr>
            <p:ph type="sldNum" sz="quarter" idx="12"/>
          </p:nvPr>
        </p:nvSpPr>
        <p:spPr/>
        <p:txBody>
          <a:bodyPr/>
          <a:lstStyle/>
          <a:p>
            <a:fld id="{14799311-93B2-41E9-9238-6A3416467017}" type="slidenum">
              <a:rPr lang="en-US" smtClean="0"/>
              <a:pPr/>
              <a:t>37</a:t>
            </a:fld>
            <a:endParaRPr lang="en-US" dirty="0"/>
          </a:p>
        </p:txBody>
      </p:sp>
      <p:graphicFrame>
        <p:nvGraphicFramePr>
          <p:cNvPr id="11" name="Table 10">
            <a:extLst>
              <a:ext uri="{FF2B5EF4-FFF2-40B4-BE49-F238E27FC236}">
                <a16:creationId xmlns:a16="http://schemas.microsoft.com/office/drawing/2014/main" id="{A61EA1F4-59AB-7848-854F-B1BF1AA64180}"/>
              </a:ext>
            </a:extLst>
          </p:cNvPr>
          <p:cNvGraphicFramePr>
            <a:graphicFrameLocks noGrp="1"/>
          </p:cNvGraphicFramePr>
          <p:nvPr>
            <p:extLst>
              <p:ext uri="{D42A27DB-BD31-4B8C-83A1-F6EECF244321}">
                <p14:modId xmlns:p14="http://schemas.microsoft.com/office/powerpoint/2010/main" val="2995128589"/>
              </p:ext>
            </p:extLst>
          </p:nvPr>
        </p:nvGraphicFramePr>
        <p:xfrm>
          <a:off x="1161907" y="1752245"/>
          <a:ext cx="9474008" cy="4205598"/>
        </p:xfrm>
        <a:graphic>
          <a:graphicData uri="http://schemas.openxmlformats.org/drawingml/2006/table">
            <a:tbl>
              <a:tblPr firstRow="1" bandRow="1">
                <a:tableStyleId>{B301B821-A1FF-4177-AEE7-76D212191A09}</a:tableStyleId>
              </a:tblPr>
              <a:tblGrid>
                <a:gridCol w="685533">
                  <a:extLst>
                    <a:ext uri="{9D8B030D-6E8A-4147-A177-3AD203B41FA5}">
                      <a16:colId xmlns:a16="http://schemas.microsoft.com/office/drawing/2014/main" val="1601832422"/>
                    </a:ext>
                  </a:extLst>
                </a:gridCol>
                <a:gridCol w="2489980">
                  <a:extLst>
                    <a:ext uri="{9D8B030D-6E8A-4147-A177-3AD203B41FA5}">
                      <a16:colId xmlns:a16="http://schemas.microsoft.com/office/drawing/2014/main" val="610788042"/>
                    </a:ext>
                  </a:extLst>
                </a:gridCol>
                <a:gridCol w="441015">
                  <a:extLst>
                    <a:ext uri="{9D8B030D-6E8A-4147-A177-3AD203B41FA5}">
                      <a16:colId xmlns:a16="http://schemas.microsoft.com/office/drawing/2014/main" val="1273363716"/>
                    </a:ext>
                  </a:extLst>
                </a:gridCol>
                <a:gridCol w="548937">
                  <a:extLst>
                    <a:ext uri="{9D8B030D-6E8A-4147-A177-3AD203B41FA5}">
                      <a16:colId xmlns:a16="http://schemas.microsoft.com/office/drawing/2014/main" val="3556861254"/>
                    </a:ext>
                  </a:extLst>
                </a:gridCol>
                <a:gridCol w="503731">
                  <a:extLst>
                    <a:ext uri="{9D8B030D-6E8A-4147-A177-3AD203B41FA5}">
                      <a16:colId xmlns:a16="http://schemas.microsoft.com/office/drawing/2014/main" val="2846459240"/>
                    </a:ext>
                  </a:extLst>
                </a:gridCol>
                <a:gridCol w="1298353">
                  <a:extLst>
                    <a:ext uri="{9D8B030D-6E8A-4147-A177-3AD203B41FA5}">
                      <a16:colId xmlns:a16="http://schemas.microsoft.com/office/drawing/2014/main" val="579848505"/>
                    </a:ext>
                  </a:extLst>
                </a:gridCol>
                <a:gridCol w="724930">
                  <a:extLst>
                    <a:ext uri="{9D8B030D-6E8A-4147-A177-3AD203B41FA5}">
                      <a16:colId xmlns:a16="http://schemas.microsoft.com/office/drawing/2014/main" val="3858313517"/>
                    </a:ext>
                  </a:extLst>
                </a:gridCol>
                <a:gridCol w="724930">
                  <a:extLst>
                    <a:ext uri="{9D8B030D-6E8A-4147-A177-3AD203B41FA5}">
                      <a16:colId xmlns:a16="http://schemas.microsoft.com/office/drawing/2014/main" val="1137415121"/>
                    </a:ext>
                  </a:extLst>
                </a:gridCol>
                <a:gridCol w="685533">
                  <a:extLst>
                    <a:ext uri="{9D8B030D-6E8A-4147-A177-3AD203B41FA5}">
                      <a16:colId xmlns:a16="http://schemas.microsoft.com/office/drawing/2014/main" val="2344463182"/>
                    </a:ext>
                  </a:extLst>
                </a:gridCol>
                <a:gridCol w="685533">
                  <a:extLst>
                    <a:ext uri="{9D8B030D-6E8A-4147-A177-3AD203B41FA5}">
                      <a16:colId xmlns:a16="http://schemas.microsoft.com/office/drawing/2014/main" val="1984860800"/>
                    </a:ext>
                  </a:extLst>
                </a:gridCol>
                <a:gridCol w="685533">
                  <a:extLst>
                    <a:ext uri="{9D8B030D-6E8A-4147-A177-3AD203B41FA5}">
                      <a16:colId xmlns:a16="http://schemas.microsoft.com/office/drawing/2014/main" val="99317749"/>
                    </a:ext>
                  </a:extLst>
                </a:gridCol>
              </a:tblGrid>
              <a:tr h="317434">
                <a:tc>
                  <a:txBody>
                    <a:bodyPr/>
                    <a:lstStyle/>
                    <a:p>
                      <a:pPr algn="l" fontAlgn="b"/>
                      <a:r>
                        <a:rPr lang="en-US" sz="800" u="none" strike="noStrike" dirty="0" err="1">
                          <a:effectLst/>
                        </a:rPr>
                        <a:t>ACO_Num</a:t>
                      </a:r>
                      <a:endParaRPr lang="en-US" sz="800" b="0" i="0" u="none" strike="noStrike" dirty="0">
                        <a:solidFill>
                          <a:srgbClr val="000000"/>
                        </a:solidFill>
                        <a:effectLst/>
                        <a:latin typeface="Calibri" panose="020F0502020204030204" pitchFamily="34" charset="0"/>
                      </a:endParaRPr>
                    </a:p>
                  </a:txBody>
                  <a:tcPr marL="6020" marR="6020" marT="6020" marB="0" anchor="b"/>
                </a:tc>
                <a:tc>
                  <a:txBody>
                    <a:bodyPr/>
                    <a:lstStyle/>
                    <a:p>
                      <a:pPr algn="l" fontAlgn="b"/>
                      <a:r>
                        <a:rPr lang="en-US" sz="800" u="none" strike="noStrike" dirty="0" err="1">
                          <a:effectLst/>
                        </a:rPr>
                        <a:t>ACO_Name</a:t>
                      </a:r>
                      <a:endParaRPr lang="en-US" sz="800" b="0" i="0" u="none" strike="noStrike" dirty="0">
                        <a:solidFill>
                          <a:srgbClr val="000000"/>
                        </a:solidFill>
                        <a:effectLst/>
                        <a:latin typeface="Calibri" panose="020F0502020204030204" pitchFamily="34" charset="0"/>
                      </a:endParaRPr>
                    </a:p>
                  </a:txBody>
                  <a:tcPr marL="6020" marR="6020" marT="6020" marB="0" anchor="b"/>
                </a:tc>
                <a:tc>
                  <a:txBody>
                    <a:bodyPr/>
                    <a:lstStyle/>
                    <a:p>
                      <a:pPr algn="r" fontAlgn="b"/>
                      <a:r>
                        <a:rPr lang="en-US" sz="800" u="none" strike="noStrike" dirty="0" err="1">
                          <a:effectLst/>
                        </a:rPr>
                        <a:t>Sav_rate</a:t>
                      </a:r>
                      <a:endParaRPr lang="en-US" sz="800" b="0" i="0" u="none" strike="noStrike" dirty="0">
                        <a:solidFill>
                          <a:srgbClr val="000000"/>
                        </a:solidFill>
                        <a:effectLst/>
                        <a:latin typeface="Calibri" panose="020F0502020204030204" pitchFamily="34" charset="0"/>
                      </a:endParaRPr>
                    </a:p>
                  </a:txBody>
                  <a:tcPr marL="6020" marR="6020" marT="6020" marB="0" anchor="b"/>
                </a:tc>
                <a:tc>
                  <a:txBody>
                    <a:bodyPr/>
                    <a:lstStyle/>
                    <a:p>
                      <a:pPr algn="r" fontAlgn="b"/>
                      <a:r>
                        <a:rPr lang="en-US" sz="800" u="none" strike="noStrike" dirty="0" err="1">
                          <a:effectLst/>
                        </a:rPr>
                        <a:t>MinSavPerc</a:t>
                      </a:r>
                      <a:endParaRPr lang="en-US" sz="800" b="0" i="0" u="none" strike="noStrike" dirty="0">
                        <a:solidFill>
                          <a:srgbClr val="000000"/>
                        </a:solidFill>
                        <a:effectLst/>
                        <a:latin typeface="Calibri" panose="020F0502020204030204" pitchFamily="34" charset="0"/>
                      </a:endParaRPr>
                    </a:p>
                  </a:txBody>
                  <a:tcPr marL="6020" marR="6020" marT="6020" marB="0" anchor="b"/>
                </a:tc>
                <a:tc>
                  <a:txBody>
                    <a:bodyPr/>
                    <a:lstStyle/>
                    <a:p>
                      <a:pPr algn="r" fontAlgn="b"/>
                      <a:r>
                        <a:rPr lang="en-US" sz="800" u="none" strike="noStrike" dirty="0" err="1">
                          <a:effectLst/>
                        </a:rPr>
                        <a:t>QualScore</a:t>
                      </a:r>
                      <a:endParaRPr lang="en-US" sz="800" b="0" i="0" u="none" strike="noStrike" dirty="0">
                        <a:solidFill>
                          <a:srgbClr val="000000"/>
                        </a:solidFill>
                        <a:effectLst/>
                        <a:latin typeface="Calibri" panose="020F0502020204030204" pitchFamily="34" charset="0"/>
                      </a:endParaRPr>
                    </a:p>
                  </a:txBody>
                  <a:tcPr marL="6020" marR="6020" marT="6020" marB="0" anchor="b"/>
                </a:tc>
                <a:tc>
                  <a:txBody>
                    <a:bodyPr/>
                    <a:lstStyle/>
                    <a:p>
                      <a:pPr algn="r" fontAlgn="b"/>
                      <a:r>
                        <a:rPr lang="en-US" sz="800" u="none" strike="noStrike" dirty="0" err="1">
                          <a:effectLst/>
                        </a:rPr>
                        <a:t>UpdatedBnchmk</a:t>
                      </a:r>
                      <a:endParaRPr lang="en-US" sz="800" b="0" i="0" u="none" strike="noStrike" dirty="0">
                        <a:solidFill>
                          <a:srgbClr val="000000"/>
                        </a:solidFill>
                        <a:effectLst/>
                        <a:latin typeface="Calibri" panose="020F0502020204030204" pitchFamily="34" charset="0"/>
                      </a:endParaRPr>
                    </a:p>
                  </a:txBody>
                  <a:tcPr marL="6020" marR="6020" marT="6020" marB="0" anchor="b"/>
                </a:tc>
                <a:tc>
                  <a:txBody>
                    <a:bodyPr/>
                    <a:lstStyle/>
                    <a:p>
                      <a:pPr algn="r" fontAlgn="b"/>
                      <a:r>
                        <a:rPr lang="en-US" sz="800" u="none" strike="noStrike" dirty="0" err="1">
                          <a:effectLst/>
                        </a:rPr>
                        <a:t>HistBnchmk</a:t>
                      </a:r>
                      <a:endParaRPr lang="en-US" sz="800" b="0" i="0" u="none" strike="noStrike" dirty="0">
                        <a:solidFill>
                          <a:srgbClr val="000000"/>
                        </a:solidFill>
                        <a:effectLst/>
                        <a:latin typeface="Calibri" panose="020F0502020204030204" pitchFamily="34" charset="0"/>
                      </a:endParaRPr>
                    </a:p>
                  </a:txBody>
                  <a:tcPr marL="6020" marR="6020" marT="6020" marB="0" anchor="b"/>
                </a:tc>
                <a:tc>
                  <a:txBody>
                    <a:bodyPr/>
                    <a:lstStyle/>
                    <a:p>
                      <a:pPr algn="r" fontAlgn="b"/>
                      <a:r>
                        <a:rPr lang="en-US" sz="800" u="none" strike="noStrike" dirty="0" err="1">
                          <a:effectLst/>
                        </a:rPr>
                        <a:t>Per_Capita_Exp_TOTAL_PY</a:t>
                      </a:r>
                      <a:endParaRPr lang="en-US" sz="800" b="0" i="0" u="none" strike="noStrike" dirty="0">
                        <a:solidFill>
                          <a:srgbClr val="000000"/>
                        </a:solidFill>
                        <a:effectLst/>
                        <a:latin typeface="Calibri" panose="020F0502020204030204" pitchFamily="34" charset="0"/>
                      </a:endParaRPr>
                    </a:p>
                  </a:txBody>
                  <a:tcPr marL="6020" marR="6020" marT="6020" marB="0" anchor="b"/>
                </a:tc>
                <a:tc>
                  <a:txBody>
                    <a:bodyPr/>
                    <a:lstStyle/>
                    <a:p>
                      <a:pPr algn="r" fontAlgn="b"/>
                      <a:r>
                        <a:rPr lang="en-US" sz="800" u="none" strike="noStrike">
                          <a:effectLst/>
                        </a:rPr>
                        <a:t>chf_adm</a:t>
                      </a:r>
                      <a:endParaRPr lang="en-US" sz="800" b="0" i="0" u="none" strike="noStrike">
                        <a:solidFill>
                          <a:srgbClr val="000000"/>
                        </a:solidFill>
                        <a:effectLst/>
                        <a:latin typeface="Calibri" panose="020F0502020204030204" pitchFamily="34" charset="0"/>
                      </a:endParaRPr>
                    </a:p>
                  </a:txBody>
                  <a:tcPr marL="6020" marR="6020" marT="6020" marB="0" anchor="b"/>
                </a:tc>
                <a:tc>
                  <a:txBody>
                    <a:bodyPr/>
                    <a:lstStyle/>
                    <a:p>
                      <a:pPr algn="r" fontAlgn="b"/>
                      <a:r>
                        <a:rPr lang="en-US" sz="800" u="none" strike="noStrike">
                          <a:effectLst/>
                        </a:rPr>
                        <a:t>copd_adm</a:t>
                      </a:r>
                      <a:endParaRPr lang="en-US" sz="800" b="0" i="0" u="none" strike="noStrike">
                        <a:solidFill>
                          <a:srgbClr val="000000"/>
                        </a:solidFill>
                        <a:effectLst/>
                        <a:latin typeface="Calibri" panose="020F0502020204030204" pitchFamily="34" charset="0"/>
                      </a:endParaRPr>
                    </a:p>
                  </a:txBody>
                  <a:tcPr marL="6020" marR="6020" marT="6020" marB="0" anchor="b"/>
                </a:tc>
                <a:tc>
                  <a:txBody>
                    <a:bodyPr/>
                    <a:lstStyle/>
                    <a:p>
                      <a:pPr algn="r" fontAlgn="b"/>
                      <a:r>
                        <a:rPr lang="en-US" sz="800" u="none" strike="noStrike" dirty="0">
                          <a:effectLst/>
                        </a:rPr>
                        <a:t>readm_Rate_1000</a:t>
                      </a:r>
                      <a:endParaRPr lang="en-US" sz="800" b="0" i="0" u="none" strike="noStrike" dirty="0">
                        <a:solidFill>
                          <a:srgbClr val="000000"/>
                        </a:solidFill>
                        <a:effectLst/>
                        <a:latin typeface="Calibri" panose="020F0502020204030204" pitchFamily="34" charset="0"/>
                      </a:endParaRPr>
                    </a:p>
                  </a:txBody>
                  <a:tcPr marL="6020" marR="6020" marT="6020" marB="0" anchor="b"/>
                </a:tc>
                <a:extLst>
                  <a:ext uri="{0D108BD9-81ED-4DB2-BD59-A6C34878D82A}">
                    <a16:rowId xmlns:a16="http://schemas.microsoft.com/office/drawing/2014/main" val="207183812"/>
                  </a:ext>
                </a:extLst>
              </a:tr>
              <a:tr h="124480">
                <a:tc>
                  <a:txBody>
                    <a:bodyPr/>
                    <a:lstStyle/>
                    <a:p>
                      <a:pPr algn="l" fontAlgn="b"/>
                      <a:r>
                        <a:rPr lang="en-US" sz="800" u="none" strike="noStrike">
                          <a:effectLst/>
                        </a:rPr>
                        <a:t>A79251</a:t>
                      </a:r>
                      <a:endParaRPr lang="en-US" sz="800" b="0" i="0" u="none" strike="noStrike">
                        <a:solidFill>
                          <a:srgbClr val="000000"/>
                        </a:solidFill>
                        <a:effectLst/>
                        <a:latin typeface="Calibri" panose="020F0502020204030204" pitchFamily="34" charset="0"/>
                      </a:endParaRPr>
                    </a:p>
                  </a:txBody>
                  <a:tcPr marL="6020" marR="6020" marT="6020" marB="0" anchor="b"/>
                </a:tc>
                <a:tc>
                  <a:txBody>
                    <a:bodyPr/>
                    <a:lstStyle/>
                    <a:p>
                      <a:pPr algn="l" fontAlgn="b"/>
                      <a:r>
                        <a:rPr lang="en-US" sz="800" u="none" strike="noStrike" dirty="0" err="1">
                          <a:effectLst/>
                        </a:rPr>
                        <a:t>AnewCare</a:t>
                      </a:r>
                      <a:r>
                        <a:rPr lang="en-US" sz="800" u="none" strike="noStrike" dirty="0">
                          <a:effectLst/>
                        </a:rPr>
                        <a:t> Collaborative, LLC</a:t>
                      </a:r>
                      <a:endParaRPr lang="en-US" sz="800" b="0" i="0" u="none" strike="noStrike" dirty="0">
                        <a:solidFill>
                          <a:srgbClr val="000000"/>
                        </a:solidFill>
                        <a:effectLst/>
                        <a:latin typeface="Calibri" panose="020F0502020204030204" pitchFamily="34" charset="0"/>
                      </a:endParaRPr>
                    </a:p>
                  </a:txBody>
                  <a:tcPr marL="6020" marR="6020" marT="6020" marB="0" anchor="b"/>
                </a:tc>
                <a:tc>
                  <a:txBody>
                    <a:bodyPr/>
                    <a:lstStyle/>
                    <a:p>
                      <a:pPr algn="r" fontAlgn="b"/>
                      <a:r>
                        <a:rPr lang="en-US" sz="800" u="none" strike="noStrike">
                          <a:effectLst/>
                        </a:rPr>
                        <a:t>3.5%</a:t>
                      </a:r>
                      <a:endParaRPr lang="en-US" sz="800" b="0" i="0" u="none" strike="noStrike">
                        <a:solidFill>
                          <a:srgbClr val="000000"/>
                        </a:solidFill>
                        <a:effectLst/>
                        <a:latin typeface="Calibri" panose="020F0502020204030204" pitchFamily="34" charset="0"/>
                      </a:endParaRPr>
                    </a:p>
                  </a:txBody>
                  <a:tcPr marL="6020" marR="6020" marT="6020" marB="0" anchor="b"/>
                </a:tc>
                <a:tc>
                  <a:txBody>
                    <a:bodyPr/>
                    <a:lstStyle/>
                    <a:p>
                      <a:pPr algn="r" fontAlgn="b"/>
                      <a:r>
                        <a:rPr lang="en-US" sz="800" u="none" strike="noStrike">
                          <a:effectLst/>
                        </a:rPr>
                        <a:t>2.9%</a:t>
                      </a:r>
                      <a:endParaRPr lang="en-US" sz="800" b="0" i="0" u="none" strike="noStrike">
                        <a:solidFill>
                          <a:srgbClr val="000000"/>
                        </a:solidFill>
                        <a:effectLst/>
                        <a:latin typeface="Calibri" panose="020F0502020204030204" pitchFamily="34" charset="0"/>
                      </a:endParaRPr>
                    </a:p>
                  </a:txBody>
                  <a:tcPr marL="6020" marR="6020" marT="6020" marB="0" anchor="b"/>
                </a:tc>
                <a:tc>
                  <a:txBody>
                    <a:bodyPr/>
                    <a:lstStyle/>
                    <a:p>
                      <a:pPr algn="r" fontAlgn="b"/>
                      <a:r>
                        <a:rPr lang="en-US" sz="800" u="none" strike="noStrike">
                          <a:effectLst/>
                        </a:rPr>
                        <a:t>0.8778</a:t>
                      </a:r>
                      <a:endParaRPr lang="en-US" sz="800" b="0" i="0" u="none" strike="noStrike">
                        <a:solidFill>
                          <a:srgbClr val="000000"/>
                        </a:solidFill>
                        <a:effectLst/>
                        <a:latin typeface="Calibri" panose="020F0502020204030204" pitchFamily="34" charset="0"/>
                      </a:endParaRPr>
                    </a:p>
                  </a:txBody>
                  <a:tcPr marL="6020" marR="6020" marT="6020" marB="0" anchor="b"/>
                </a:tc>
                <a:tc>
                  <a:txBody>
                    <a:bodyPr/>
                    <a:lstStyle/>
                    <a:p>
                      <a:pPr algn="r" fontAlgn="b"/>
                      <a:r>
                        <a:rPr lang="en-US" sz="800" u="none" strike="noStrike" dirty="0">
                          <a:effectLst/>
                        </a:rPr>
                        <a:t> $      10,238 </a:t>
                      </a:r>
                      <a:endParaRPr lang="en-US" sz="800" b="0" i="0" u="none" strike="noStrike" dirty="0">
                        <a:solidFill>
                          <a:srgbClr val="000000"/>
                        </a:solidFill>
                        <a:effectLst/>
                        <a:latin typeface="Calibri" panose="020F0502020204030204" pitchFamily="34" charset="0"/>
                      </a:endParaRPr>
                    </a:p>
                  </a:txBody>
                  <a:tcPr marL="6020" marR="6020" marT="6020" marB="0" anchor="b"/>
                </a:tc>
                <a:tc>
                  <a:txBody>
                    <a:bodyPr/>
                    <a:lstStyle/>
                    <a:p>
                      <a:pPr algn="r" fontAlgn="b"/>
                      <a:r>
                        <a:rPr lang="en-US" sz="800" u="none" strike="noStrike">
                          <a:effectLst/>
                        </a:rPr>
                        <a:t> $        9,656 </a:t>
                      </a:r>
                      <a:endParaRPr lang="en-US" sz="800" b="0" i="0" u="none" strike="noStrike">
                        <a:solidFill>
                          <a:srgbClr val="000000"/>
                        </a:solidFill>
                        <a:effectLst/>
                        <a:latin typeface="Calibri" panose="020F0502020204030204" pitchFamily="34" charset="0"/>
                      </a:endParaRPr>
                    </a:p>
                  </a:txBody>
                  <a:tcPr marL="6020" marR="6020" marT="6020" marB="0" anchor="b"/>
                </a:tc>
                <a:tc>
                  <a:txBody>
                    <a:bodyPr/>
                    <a:lstStyle/>
                    <a:p>
                      <a:pPr algn="r" fontAlgn="b"/>
                      <a:r>
                        <a:rPr lang="en-US" sz="800" u="none" strike="noStrike" dirty="0">
                          <a:effectLst/>
                        </a:rPr>
                        <a:t> $        9,884 </a:t>
                      </a:r>
                      <a:endParaRPr lang="en-US" sz="800" b="0" i="0" u="none" strike="noStrike" dirty="0">
                        <a:solidFill>
                          <a:srgbClr val="000000"/>
                        </a:solidFill>
                        <a:effectLst/>
                        <a:latin typeface="Calibri" panose="020F0502020204030204" pitchFamily="34" charset="0"/>
                      </a:endParaRPr>
                    </a:p>
                  </a:txBody>
                  <a:tcPr marL="6020" marR="6020" marT="6020" marB="0" anchor="b"/>
                </a:tc>
                <a:tc>
                  <a:txBody>
                    <a:bodyPr/>
                    <a:lstStyle/>
                    <a:p>
                      <a:pPr algn="r" fontAlgn="b"/>
                      <a:r>
                        <a:rPr lang="en-US" sz="800" u="none" strike="noStrike" dirty="0">
                          <a:effectLst/>
                        </a:rPr>
                        <a:t>16</a:t>
                      </a:r>
                      <a:endParaRPr lang="en-US" sz="800" b="0" i="0" u="none" strike="noStrike" dirty="0">
                        <a:solidFill>
                          <a:srgbClr val="000000"/>
                        </a:solidFill>
                        <a:effectLst/>
                        <a:latin typeface="Calibri" panose="020F0502020204030204" pitchFamily="34" charset="0"/>
                      </a:endParaRPr>
                    </a:p>
                  </a:txBody>
                  <a:tcPr marL="6020" marR="6020" marT="6020" marB="0" anchor="b"/>
                </a:tc>
                <a:tc>
                  <a:txBody>
                    <a:bodyPr/>
                    <a:lstStyle/>
                    <a:p>
                      <a:pPr algn="r" fontAlgn="b"/>
                      <a:r>
                        <a:rPr lang="en-US" sz="800" u="none" strike="noStrike" dirty="0">
                          <a:effectLst/>
                        </a:rPr>
                        <a:t>20</a:t>
                      </a:r>
                      <a:endParaRPr lang="en-US" sz="800" b="0" i="0" u="none" strike="noStrike" dirty="0">
                        <a:solidFill>
                          <a:srgbClr val="000000"/>
                        </a:solidFill>
                        <a:effectLst/>
                        <a:latin typeface="Calibri" panose="020F0502020204030204" pitchFamily="34" charset="0"/>
                      </a:endParaRPr>
                    </a:p>
                  </a:txBody>
                  <a:tcPr marL="6020" marR="6020" marT="6020" marB="0" anchor="b"/>
                </a:tc>
                <a:tc>
                  <a:txBody>
                    <a:bodyPr/>
                    <a:lstStyle/>
                    <a:p>
                      <a:pPr algn="r" fontAlgn="b"/>
                      <a:r>
                        <a:rPr lang="en-US" sz="800" u="none" strike="noStrike" dirty="0">
                          <a:effectLst/>
                        </a:rPr>
                        <a:t>204</a:t>
                      </a:r>
                      <a:endParaRPr lang="en-US" sz="800" b="0" i="0" u="none" strike="noStrike" dirty="0">
                        <a:solidFill>
                          <a:srgbClr val="000000"/>
                        </a:solidFill>
                        <a:effectLst/>
                        <a:latin typeface="Calibri" panose="020F0502020204030204" pitchFamily="34" charset="0"/>
                      </a:endParaRPr>
                    </a:p>
                  </a:txBody>
                  <a:tcPr marL="6020" marR="6020" marT="6020" marB="0" anchor="b"/>
                </a:tc>
                <a:extLst>
                  <a:ext uri="{0D108BD9-81ED-4DB2-BD59-A6C34878D82A}">
                    <a16:rowId xmlns:a16="http://schemas.microsoft.com/office/drawing/2014/main" val="2693798880"/>
                  </a:ext>
                </a:extLst>
              </a:tr>
              <a:tr h="124480">
                <a:tc>
                  <a:txBody>
                    <a:bodyPr/>
                    <a:lstStyle/>
                    <a:p>
                      <a:pPr algn="l" fontAlgn="b"/>
                      <a:r>
                        <a:rPr lang="en-US" sz="800" u="none" strike="noStrike">
                          <a:effectLst/>
                        </a:rPr>
                        <a:t>A22066</a:t>
                      </a:r>
                      <a:endParaRPr lang="en-US" sz="800" b="0" i="0" u="none" strike="noStrike">
                        <a:solidFill>
                          <a:srgbClr val="000000"/>
                        </a:solidFill>
                        <a:effectLst/>
                        <a:latin typeface="Calibri" panose="020F0502020204030204" pitchFamily="34" charset="0"/>
                      </a:endParaRPr>
                    </a:p>
                  </a:txBody>
                  <a:tcPr marL="6020" marR="6020" marT="6020" marB="0" anchor="b"/>
                </a:tc>
                <a:tc>
                  <a:txBody>
                    <a:bodyPr/>
                    <a:lstStyle/>
                    <a:p>
                      <a:pPr algn="l" fontAlgn="b"/>
                      <a:r>
                        <a:rPr lang="en-US" sz="800" u="none" strike="noStrike">
                          <a:effectLst/>
                        </a:rPr>
                        <a:t>Qualuable Medical Professionals, LLC</a:t>
                      </a:r>
                      <a:endParaRPr lang="en-US" sz="800" b="0" i="0" u="none" strike="noStrike">
                        <a:solidFill>
                          <a:srgbClr val="000000"/>
                        </a:solidFill>
                        <a:effectLst/>
                        <a:latin typeface="Calibri" panose="020F0502020204030204" pitchFamily="34" charset="0"/>
                      </a:endParaRPr>
                    </a:p>
                  </a:txBody>
                  <a:tcPr marL="6020" marR="6020" marT="6020" marB="0" anchor="b"/>
                </a:tc>
                <a:tc>
                  <a:txBody>
                    <a:bodyPr/>
                    <a:lstStyle/>
                    <a:p>
                      <a:pPr algn="r" fontAlgn="b"/>
                      <a:r>
                        <a:rPr lang="en-US" sz="800" u="none" strike="noStrike">
                          <a:effectLst/>
                        </a:rPr>
                        <a:t>3.1%</a:t>
                      </a:r>
                      <a:endParaRPr lang="en-US" sz="800" b="0" i="0" u="none" strike="noStrike">
                        <a:solidFill>
                          <a:srgbClr val="000000"/>
                        </a:solidFill>
                        <a:effectLst/>
                        <a:latin typeface="Calibri" panose="020F0502020204030204" pitchFamily="34" charset="0"/>
                      </a:endParaRPr>
                    </a:p>
                  </a:txBody>
                  <a:tcPr marL="6020" marR="6020" marT="6020" marB="0" anchor="b"/>
                </a:tc>
                <a:tc>
                  <a:txBody>
                    <a:bodyPr/>
                    <a:lstStyle/>
                    <a:p>
                      <a:pPr algn="r" fontAlgn="b"/>
                      <a:r>
                        <a:rPr lang="en-US" sz="800" u="none" strike="noStrike">
                          <a:effectLst/>
                        </a:rPr>
                        <a:t>2.4%</a:t>
                      </a:r>
                      <a:endParaRPr lang="en-US" sz="800" b="0" i="0" u="none" strike="noStrike">
                        <a:solidFill>
                          <a:srgbClr val="000000"/>
                        </a:solidFill>
                        <a:effectLst/>
                        <a:latin typeface="Calibri" panose="020F0502020204030204" pitchFamily="34" charset="0"/>
                      </a:endParaRPr>
                    </a:p>
                  </a:txBody>
                  <a:tcPr marL="6020" marR="6020" marT="6020" marB="0" anchor="b"/>
                </a:tc>
                <a:tc>
                  <a:txBody>
                    <a:bodyPr/>
                    <a:lstStyle/>
                    <a:p>
                      <a:pPr algn="r" fontAlgn="b"/>
                      <a:r>
                        <a:rPr lang="en-US" sz="800" u="none" strike="noStrike">
                          <a:effectLst/>
                        </a:rPr>
                        <a:t>0.8788</a:t>
                      </a:r>
                      <a:endParaRPr lang="en-US" sz="800" b="0" i="0" u="none" strike="noStrike">
                        <a:solidFill>
                          <a:srgbClr val="000000"/>
                        </a:solidFill>
                        <a:effectLst/>
                        <a:latin typeface="Calibri" panose="020F0502020204030204" pitchFamily="34" charset="0"/>
                      </a:endParaRPr>
                    </a:p>
                  </a:txBody>
                  <a:tcPr marL="6020" marR="6020" marT="6020" marB="0" anchor="b"/>
                </a:tc>
                <a:tc>
                  <a:txBody>
                    <a:bodyPr/>
                    <a:lstStyle/>
                    <a:p>
                      <a:pPr algn="r" fontAlgn="b"/>
                      <a:r>
                        <a:rPr lang="en-US" sz="800" u="none" strike="noStrike" dirty="0">
                          <a:effectLst/>
                        </a:rPr>
                        <a:t> $        9,110 </a:t>
                      </a:r>
                      <a:endParaRPr lang="en-US" sz="800" b="0" i="0" u="none" strike="noStrike" dirty="0">
                        <a:solidFill>
                          <a:srgbClr val="000000"/>
                        </a:solidFill>
                        <a:effectLst/>
                        <a:latin typeface="Calibri" panose="020F0502020204030204" pitchFamily="34" charset="0"/>
                      </a:endParaRPr>
                    </a:p>
                  </a:txBody>
                  <a:tcPr marL="6020" marR="6020" marT="6020" marB="0" anchor="b"/>
                </a:tc>
                <a:tc>
                  <a:txBody>
                    <a:bodyPr/>
                    <a:lstStyle/>
                    <a:p>
                      <a:pPr algn="r" fontAlgn="b"/>
                      <a:r>
                        <a:rPr lang="en-US" sz="800" u="none" strike="noStrike">
                          <a:effectLst/>
                        </a:rPr>
                        <a:t> $        8,729 </a:t>
                      </a:r>
                      <a:endParaRPr lang="en-US" sz="800" b="0" i="0" u="none" strike="noStrike">
                        <a:solidFill>
                          <a:srgbClr val="000000"/>
                        </a:solidFill>
                        <a:effectLst/>
                        <a:latin typeface="Calibri" panose="020F0502020204030204" pitchFamily="34" charset="0"/>
                      </a:endParaRPr>
                    </a:p>
                  </a:txBody>
                  <a:tcPr marL="6020" marR="6020" marT="6020" marB="0" anchor="b"/>
                </a:tc>
                <a:tc>
                  <a:txBody>
                    <a:bodyPr/>
                    <a:lstStyle/>
                    <a:p>
                      <a:pPr algn="r" fontAlgn="b"/>
                      <a:r>
                        <a:rPr lang="en-US" sz="800" u="none" strike="noStrike">
                          <a:effectLst/>
                        </a:rPr>
                        <a:t> $        8,829 </a:t>
                      </a:r>
                      <a:endParaRPr lang="en-US" sz="800" b="0" i="0" u="none" strike="noStrike">
                        <a:solidFill>
                          <a:srgbClr val="000000"/>
                        </a:solidFill>
                        <a:effectLst/>
                        <a:latin typeface="Calibri" panose="020F0502020204030204" pitchFamily="34" charset="0"/>
                      </a:endParaRPr>
                    </a:p>
                  </a:txBody>
                  <a:tcPr marL="6020" marR="6020" marT="6020" marB="0" anchor="b"/>
                </a:tc>
                <a:tc>
                  <a:txBody>
                    <a:bodyPr/>
                    <a:lstStyle/>
                    <a:p>
                      <a:pPr algn="r" fontAlgn="b"/>
                      <a:r>
                        <a:rPr lang="en-US" sz="800" u="none" strike="noStrike">
                          <a:effectLst/>
                        </a:rPr>
                        <a:t>15</a:t>
                      </a:r>
                      <a:endParaRPr lang="en-US" sz="800" b="0" i="0" u="none" strike="noStrike">
                        <a:solidFill>
                          <a:srgbClr val="000000"/>
                        </a:solidFill>
                        <a:effectLst/>
                        <a:latin typeface="Calibri" panose="020F0502020204030204" pitchFamily="34" charset="0"/>
                      </a:endParaRPr>
                    </a:p>
                  </a:txBody>
                  <a:tcPr marL="6020" marR="6020" marT="6020" marB="0" anchor="b"/>
                </a:tc>
                <a:tc>
                  <a:txBody>
                    <a:bodyPr/>
                    <a:lstStyle/>
                    <a:p>
                      <a:pPr algn="r" fontAlgn="b"/>
                      <a:r>
                        <a:rPr lang="en-US" sz="800" u="none" strike="noStrike">
                          <a:effectLst/>
                        </a:rPr>
                        <a:t>18</a:t>
                      </a:r>
                      <a:endParaRPr lang="en-US" sz="800" b="0" i="0" u="none" strike="noStrike">
                        <a:solidFill>
                          <a:srgbClr val="000000"/>
                        </a:solidFill>
                        <a:effectLst/>
                        <a:latin typeface="Calibri" panose="020F0502020204030204" pitchFamily="34" charset="0"/>
                      </a:endParaRPr>
                    </a:p>
                  </a:txBody>
                  <a:tcPr marL="6020" marR="6020" marT="6020" marB="0" anchor="b"/>
                </a:tc>
                <a:tc>
                  <a:txBody>
                    <a:bodyPr/>
                    <a:lstStyle/>
                    <a:p>
                      <a:pPr algn="r" fontAlgn="b"/>
                      <a:r>
                        <a:rPr lang="en-US" sz="800" u="none" strike="noStrike" dirty="0">
                          <a:effectLst/>
                        </a:rPr>
                        <a:t>190</a:t>
                      </a:r>
                      <a:endParaRPr lang="en-US" sz="800" b="0" i="0" u="none" strike="noStrike" dirty="0">
                        <a:solidFill>
                          <a:srgbClr val="000000"/>
                        </a:solidFill>
                        <a:effectLst/>
                        <a:latin typeface="Calibri" panose="020F0502020204030204" pitchFamily="34" charset="0"/>
                      </a:endParaRPr>
                    </a:p>
                  </a:txBody>
                  <a:tcPr marL="6020" marR="6020" marT="6020" marB="0" anchor="b"/>
                </a:tc>
                <a:extLst>
                  <a:ext uri="{0D108BD9-81ED-4DB2-BD59-A6C34878D82A}">
                    <a16:rowId xmlns:a16="http://schemas.microsoft.com/office/drawing/2014/main" val="3681023235"/>
                  </a:ext>
                </a:extLst>
              </a:tr>
              <a:tr h="124480">
                <a:tc>
                  <a:txBody>
                    <a:bodyPr/>
                    <a:lstStyle/>
                    <a:p>
                      <a:pPr algn="l" fontAlgn="b"/>
                      <a:r>
                        <a:rPr lang="en-US" sz="800" u="none" strike="noStrike">
                          <a:effectLst/>
                        </a:rPr>
                        <a:t>A90093</a:t>
                      </a:r>
                      <a:endParaRPr lang="en-US" sz="800" b="0" i="0" u="none" strike="noStrike">
                        <a:solidFill>
                          <a:srgbClr val="000000"/>
                        </a:solidFill>
                        <a:effectLst/>
                        <a:latin typeface="Calibri" panose="020F0502020204030204" pitchFamily="34" charset="0"/>
                      </a:endParaRPr>
                    </a:p>
                  </a:txBody>
                  <a:tcPr marL="6020" marR="6020" marT="6020" marB="0" anchor="b"/>
                </a:tc>
                <a:tc>
                  <a:txBody>
                    <a:bodyPr/>
                    <a:lstStyle/>
                    <a:p>
                      <a:pPr algn="l" fontAlgn="b"/>
                      <a:r>
                        <a:rPr lang="en-US" sz="800" u="none" strike="noStrike">
                          <a:effectLst/>
                        </a:rPr>
                        <a:t>Privia Quality Network, LLC</a:t>
                      </a:r>
                      <a:endParaRPr lang="en-US" sz="800" b="0" i="0" u="none" strike="noStrike">
                        <a:solidFill>
                          <a:srgbClr val="000000"/>
                        </a:solidFill>
                        <a:effectLst/>
                        <a:latin typeface="Calibri" panose="020F0502020204030204" pitchFamily="34" charset="0"/>
                      </a:endParaRPr>
                    </a:p>
                  </a:txBody>
                  <a:tcPr marL="6020" marR="6020" marT="6020" marB="0" anchor="b"/>
                </a:tc>
                <a:tc>
                  <a:txBody>
                    <a:bodyPr/>
                    <a:lstStyle/>
                    <a:p>
                      <a:pPr algn="r" fontAlgn="b"/>
                      <a:r>
                        <a:rPr lang="en-US" sz="800" u="none" strike="noStrike">
                          <a:effectLst/>
                        </a:rPr>
                        <a:t>4.1%</a:t>
                      </a:r>
                      <a:endParaRPr lang="en-US" sz="800" b="0" i="0" u="none" strike="noStrike">
                        <a:solidFill>
                          <a:srgbClr val="000000"/>
                        </a:solidFill>
                        <a:effectLst/>
                        <a:latin typeface="Calibri" panose="020F0502020204030204" pitchFamily="34" charset="0"/>
                      </a:endParaRPr>
                    </a:p>
                  </a:txBody>
                  <a:tcPr marL="6020" marR="6020" marT="6020" marB="0" anchor="b"/>
                </a:tc>
                <a:tc>
                  <a:txBody>
                    <a:bodyPr/>
                    <a:lstStyle/>
                    <a:p>
                      <a:pPr algn="r" fontAlgn="b"/>
                      <a:r>
                        <a:rPr lang="en-US" sz="800" u="none" strike="noStrike">
                          <a:effectLst/>
                        </a:rPr>
                        <a:t>2.0%</a:t>
                      </a:r>
                      <a:endParaRPr lang="en-US" sz="800" b="0" i="0" u="none" strike="noStrike">
                        <a:solidFill>
                          <a:srgbClr val="000000"/>
                        </a:solidFill>
                        <a:effectLst/>
                        <a:latin typeface="Calibri" panose="020F0502020204030204" pitchFamily="34" charset="0"/>
                      </a:endParaRPr>
                    </a:p>
                  </a:txBody>
                  <a:tcPr marL="6020" marR="6020" marT="6020" marB="0" anchor="b"/>
                </a:tc>
                <a:tc>
                  <a:txBody>
                    <a:bodyPr/>
                    <a:lstStyle/>
                    <a:p>
                      <a:pPr algn="r" fontAlgn="b"/>
                      <a:r>
                        <a:rPr lang="en-US" sz="800" u="none" strike="noStrike">
                          <a:effectLst/>
                        </a:rPr>
                        <a:t>0.9499</a:t>
                      </a:r>
                      <a:endParaRPr lang="en-US" sz="800" b="0" i="0" u="none" strike="noStrike">
                        <a:solidFill>
                          <a:srgbClr val="000000"/>
                        </a:solidFill>
                        <a:effectLst/>
                        <a:latin typeface="Calibri" panose="020F0502020204030204" pitchFamily="34" charset="0"/>
                      </a:endParaRPr>
                    </a:p>
                  </a:txBody>
                  <a:tcPr marL="6020" marR="6020" marT="6020" marB="0" anchor="b"/>
                </a:tc>
                <a:tc>
                  <a:txBody>
                    <a:bodyPr/>
                    <a:lstStyle/>
                    <a:p>
                      <a:pPr algn="r" fontAlgn="b"/>
                      <a:r>
                        <a:rPr lang="en-US" sz="800" u="none" strike="noStrike" dirty="0">
                          <a:effectLst/>
                        </a:rPr>
                        <a:t> $        9,337 </a:t>
                      </a:r>
                      <a:endParaRPr lang="en-US" sz="800" b="0" i="0" u="none" strike="noStrike" dirty="0">
                        <a:solidFill>
                          <a:srgbClr val="000000"/>
                        </a:solidFill>
                        <a:effectLst/>
                        <a:latin typeface="Calibri" panose="020F0502020204030204" pitchFamily="34" charset="0"/>
                      </a:endParaRPr>
                    </a:p>
                  </a:txBody>
                  <a:tcPr marL="6020" marR="6020" marT="6020" marB="0" anchor="b"/>
                </a:tc>
                <a:tc>
                  <a:txBody>
                    <a:bodyPr/>
                    <a:lstStyle/>
                    <a:p>
                      <a:pPr algn="r" fontAlgn="b"/>
                      <a:r>
                        <a:rPr lang="en-US" sz="800" u="none" strike="noStrike">
                          <a:effectLst/>
                        </a:rPr>
                        <a:t> $        8,990 </a:t>
                      </a:r>
                      <a:endParaRPr lang="en-US" sz="800" b="0" i="0" u="none" strike="noStrike">
                        <a:solidFill>
                          <a:srgbClr val="000000"/>
                        </a:solidFill>
                        <a:effectLst/>
                        <a:latin typeface="Calibri" panose="020F0502020204030204" pitchFamily="34" charset="0"/>
                      </a:endParaRPr>
                    </a:p>
                  </a:txBody>
                  <a:tcPr marL="6020" marR="6020" marT="6020" marB="0" anchor="b"/>
                </a:tc>
                <a:tc>
                  <a:txBody>
                    <a:bodyPr/>
                    <a:lstStyle/>
                    <a:p>
                      <a:pPr algn="r" fontAlgn="b"/>
                      <a:r>
                        <a:rPr lang="en-US" sz="800" u="none" strike="noStrike">
                          <a:effectLst/>
                        </a:rPr>
                        <a:t> $        8,954 </a:t>
                      </a:r>
                      <a:endParaRPr lang="en-US" sz="800" b="0" i="0" u="none" strike="noStrike">
                        <a:solidFill>
                          <a:srgbClr val="000000"/>
                        </a:solidFill>
                        <a:effectLst/>
                        <a:latin typeface="Calibri" panose="020F0502020204030204" pitchFamily="34" charset="0"/>
                      </a:endParaRPr>
                    </a:p>
                  </a:txBody>
                  <a:tcPr marL="6020" marR="6020" marT="6020" marB="0" anchor="b"/>
                </a:tc>
                <a:tc>
                  <a:txBody>
                    <a:bodyPr/>
                    <a:lstStyle/>
                    <a:p>
                      <a:pPr algn="r" fontAlgn="b"/>
                      <a:r>
                        <a:rPr lang="en-US" sz="800" u="none" strike="noStrike">
                          <a:effectLst/>
                        </a:rPr>
                        <a:t>12</a:t>
                      </a:r>
                      <a:endParaRPr lang="en-US" sz="800" b="0" i="0" u="none" strike="noStrike">
                        <a:solidFill>
                          <a:srgbClr val="000000"/>
                        </a:solidFill>
                        <a:effectLst/>
                        <a:latin typeface="Calibri" panose="020F0502020204030204" pitchFamily="34" charset="0"/>
                      </a:endParaRPr>
                    </a:p>
                  </a:txBody>
                  <a:tcPr marL="6020" marR="6020" marT="6020" marB="0" anchor="b"/>
                </a:tc>
                <a:tc>
                  <a:txBody>
                    <a:bodyPr/>
                    <a:lstStyle/>
                    <a:p>
                      <a:pPr algn="r" fontAlgn="b"/>
                      <a:r>
                        <a:rPr lang="en-US" sz="800" u="none" strike="noStrike">
                          <a:effectLst/>
                        </a:rPr>
                        <a:t>8</a:t>
                      </a:r>
                      <a:endParaRPr lang="en-US" sz="800" b="0" i="0" u="none" strike="noStrike">
                        <a:solidFill>
                          <a:srgbClr val="000000"/>
                        </a:solidFill>
                        <a:effectLst/>
                        <a:latin typeface="Calibri" panose="020F0502020204030204" pitchFamily="34" charset="0"/>
                      </a:endParaRPr>
                    </a:p>
                  </a:txBody>
                  <a:tcPr marL="6020" marR="6020" marT="6020" marB="0" anchor="b"/>
                </a:tc>
                <a:tc>
                  <a:txBody>
                    <a:bodyPr/>
                    <a:lstStyle/>
                    <a:p>
                      <a:pPr algn="r" fontAlgn="b"/>
                      <a:r>
                        <a:rPr lang="en-US" sz="800" u="none" strike="noStrike" dirty="0">
                          <a:effectLst/>
                        </a:rPr>
                        <a:t>150</a:t>
                      </a:r>
                      <a:endParaRPr lang="en-US" sz="800" b="0" i="0" u="none" strike="noStrike" dirty="0">
                        <a:solidFill>
                          <a:srgbClr val="000000"/>
                        </a:solidFill>
                        <a:effectLst/>
                        <a:latin typeface="Calibri" panose="020F0502020204030204" pitchFamily="34" charset="0"/>
                      </a:endParaRPr>
                    </a:p>
                  </a:txBody>
                  <a:tcPr marL="6020" marR="6020" marT="6020" marB="0" anchor="b"/>
                </a:tc>
                <a:extLst>
                  <a:ext uri="{0D108BD9-81ED-4DB2-BD59-A6C34878D82A}">
                    <a16:rowId xmlns:a16="http://schemas.microsoft.com/office/drawing/2014/main" val="1357954840"/>
                  </a:ext>
                </a:extLst>
              </a:tr>
              <a:tr h="124480">
                <a:tc>
                  <a:txBody>
                    <a:bodyPr/>
                    <a:lstStyle/>
                    <a:p>
                      <a:pPr algn="l" fontAlgn="b"/>
                      <a:r>
                        <a:rPr lang="en-US" sz="800" u="none" strike="noStrike">
                          <a:effectLst/>
                        </a:rPr>
                        <a:t>A39151</a:t>
                      </a:r>
                      <a:endParaRPr lang="en-US" sz="800" b="0" i="0" u="none" strike="noStrike">
                        <a:solidFill>
                          <a:srgbClr val="000000"/>
                        </a:solidFill>
                        <a:effectLst/>
                        <a:latin typeface="Calibri" panose="020F0502020204030204" pitchFamily="34" charset="0"/>
                      </a:endParaRPr>
                    </a:p>
                  </a:txBody>
                  <a:tcPr marL="6020" marR="6020" marT="6020" marB="0" anchor="b"/>
                </a:tc>
                <a:tc>
                  <a:txBody>
                    <a:bodyPr/>
                    <a:lstStyle/>
                    <a:p>
                      <a:pPr algn="l" fontAlgn="b"/>
                      <a:r>
                        <a:rPr lang="en-US" sz="800" u="none" strike="noStrike">
                          <a:effectLst/>
                        </a:rPr>
                        <a:t>MD Value Care</a:t>
                      </a:r>
                      <a:endParaRPr lang="en-US" sz="800" b="0" i="0" u="none" strike="noStrike">
                        <a:solidFill>
                          <a:srgbClr val="000000"/>
                        </a:solidFill>
                        <a:effectLst/>
                        <a:latin typeface="Calibri" panose="020F0502020204030204" pitchFamily="34" charset="0"/>
                      </a:endParaRPr>
                    </a:p>
                  </a:txBody>
                  <a:tcPr marL="6020" marR="6020" marT="6020" marB="0" anchor="b"/>
                </a:tc>
                <a:tc>
                  <a:txBody>
                    <a:bodyPr/>
                    <a:lstStyle/>
                    <a:p>
                      <a:pPr algn="r" fontAlgn="b"/>
                      <a:r>
                        <a:rPr lang="en-US" sz="800" u="none" strike="noStrike">
                          <a:effectLst/>
                        </a:rPr>
                        <a:t>6.5%</a:t>
                      </a:r>
                      <a:endParaRPr lang="en-US" sz="800" b="0" i="0" u="none" strike="noStrike">
                        <a:solidFill>
                          <a:srgbClr val="000000"/>
                        </a:solidFill>
                        <a:effectLst/>
                        <a:latin typeface="Calibri" panose="020F0502020204030204" pitchFamily="34" charset="0"/>
                      </a:endParaRPr>
                    </a:p>
                  </a:txBody>
                  <a:tcPr marL="6020" marR="6020" marT="6020" marB="0" anchor="b"/>
                </a:tc>
                <a:tc>
                  <a:txBody>
                    <a:bodyPr/>
                    <a:lstStyle/>
                    <a:p>
                      <a:pPr algn="r" fontAlgn="b"/>
                      <a:r>
                        <a:rPr lang="en-US" sz="800" u="none" strike="noStrike">
                          <a:effectLst/>
                        </a:rPr>
                        <a:t>2.7%</a:t>
                      </a:r>
                      <a:endParaRPr lang="en-US" sz="800" b="0" i="0" u="none" strike="noStrike">
                        <a:solidFill>
                          <a:srgbClr val="000000"/>
                        </a:solidFill>
                        <a:effectLst/>
                        <a:latin typeface="Calibri" panose="020F0502020204030204" pitchFamily="34" charset="0"/>
                      </a:endParaRPr>
                    </a:p>
                  </a:txBody>
                  <a:tcPr marL="6020" marR="6020" marT="6020" marB="0" anchor="b"/>
                </a:tc>
                <a:tc>
                  <a:txBody>
                    <a:bodyPr/>
                    <a:lstStyle/>
                    <a:p>
                      <a:pPr algn="r" fontAlgn="b"/>
                      <a:r>
                        <a:rPr lang="en-US" sz="800" u="none" strike="noStrike">
                          <a:effectLst/>
                        </a:rPr>
                        <a:t>0.9377</a:t>
                      </a:r>
                      <a:endParaRPr lang="en-US" sz="800" b="0" i="0" u="none" strike="noStrike">
                        <a:solidFill>
                          <a:srgbClr val="000000"/>
                        </a:solidFill>
                        <a:effectLst/>
                        <a:latin typeface="Calibri" panose="020F0502020204030204" pitchFamily="34" charset="0"/>
                      </a:endParaRPr>
                    </a:p>
                  </a:txBody>
                  <a:tcPr marL="6020" marR="6020" marT="6020" marB="0" anchor="b"/>
                </a:tc>
                <a:tc>
                  <a:txBody>
                    <a:bodyPr/>
                    <a:lstStyle/>
                    <a:p>
                      <a:pPr algn="r" fontAlgn="b"/>
                      <a:r>
                        <a:rPr lang="en-US" sz="800" u="none" strike="noStrike" dirty="0">
                          <a:effectLst/>
                        </a:rPr>
                        <a:t> $        8,459 </a:t>
                      </a:r>
                      <a:endParaRPr lang="en-US" sz="800" b="0" i="0" u="none" strike="noStrike" dirty="0">
                        <a:solidFill>
                          <a:srgbClr val="000000"/>
                        </a:solidFill>
                        <a:effectLst/>
                        <a:latin typeface="Calibri" panose="020F0502020204030204" pitchFamily="34" charset="0"/>
                      </a:endParaRPr>
                    </a:p>
                  </a:txBody>
                  <a:tcPr marL="6020" marR="6020" marT="6020" marB="0" anchor="b"/>
                </a:tc>
                <a:tc>
                  <a:txBody>
                    <a:bodyPr/>
                    <a:lstStyle/>
                    <a:p>
                      <a:pPr algn="r" fontAlgn="b"/>
                      <a:r>
                        <a:rPr lang="en-US" sz="800" u="none" strike="noStrike">
                          <a:effectLst/>
                        </a:rPr>
                        <a:t> $        8,315 </a:t>
                      </a:r>
                      <a:endParaRPr lang="en-US" sz="800" b="0" i="0" u="none" strike="noStrike">
                        <a:solidFill>
                          <a:srgbClr val="000000"/>
                        </a:solidFill>
                        <a:effectLst/>
                        <a:latin typeface="Calibri" panose="020F0502020204030204" pitchFamily="34" charset="0"/>
                      </a:endParaRPr>
                    </a:p>
                  </a:txBody>
                  <a:tcPr marL="6020" marR="6020" marT="6020" marB="0" anchor="b"/>
                </a:tc>
                <a:tc>
                  <a:txBody>
                    <a:bodyPr/>
                    <a:lstStyle/>
                    <a:p>
                      <a:pPr algn="r" fontAlgn="b"/>
                      <a:r>
                        <a:rPr lang="en-US" sz="800" u="none" strike="noStrike">
                          <a:effectLst/>
                        </a:rPr>
                        <a:t> $        7,913 </a:t>
                      </a:r>
                      <a:endParaRPr lang="en-US" sz="800" b="0" i="0" u="none" strike="noStrike">
                        <a:solidFill>
                          <a:srgbClr val="000000"/>
                        </a:solidFill>
                        <a:effectLst/>
                        <a:latin typeface="Calibri" panose="020F0502020204030204" pitchFamily="34" charset="0"/>
                      </a:endParaRPr>
                    </a:p>
                  </a:txBody>
                  <a:tcPr marL="6020" marR="6020" marT="6020" marB="0" anchor="b"/>
                </a:tc>
                <a:tc>
                  <a:txBody>
                    <a:bodyPr/>
                    <a:lstStyle/>
                    <a:p>
                      <a:pPr algn="r" fontAlgn="b"/>
                      <a:r>
                        <a:rPr lang="en-US" sz="800" u="none" strike="noStrike">
                          <a:effectLst/>
                        </a:rPr>
                        <a:t>12</a:t>
                      </a:r>
                      <a:endParaRPr lang="en-US" sz="800" b="0" i="0" u="none" strike="noStrike">
                        <a:solidFill>
                          <a:srgbClr val="000000"/>
                        </a:solidFill>
                        <a:effectLst/>
                        <a:latin typeface="Calibri" panose="020F0502020204030204" pitchFamily="34" charset="0"/>
                      </a:endParaRPr>
                    </a:p>
                  </a:txBody>
                  <a:tcPr marL="6020" marR="6020" marT="6020" marB="0" anchor="b"/>
                </a:tc>
                <a:tc>
                  <a:txBody>
                    <a:bodyPr/>
                    <a:lstStyle/>
                    <a:p>
                      <a:pPr algn="r" fontAlgn="b"/>
                      <a:r>
                        <a:rPr lang="en-US" sz="800" u="none" strike="noStrike">
                          <a:effectLst/>
                        </a:rPr>
                        <a:t>4</a:t>
                      </a:r>
                      <a:endParaRPr lang="en-US" sz="800" b="0" i="0" u="none" strike="noStrike">
                        <a:solidFill>
                          <a:srgbClr val="000000"/>
                        </a:solidFill>
                        <a:effectLst/>
                        <a:latin typeface="Calibri" panose="020F0502020204030204" pitchFamily="34" charset="0"/>
                      </a:endParaRPr>
                    </a:p>
                  </a:txBody>
                  <a:tcPr marL="6020" marR="6020" marT="6020" marB="0" anchor="b"/>
                </a:tc>
                <a:tc>
                  <a:txBody>
                    <a:bodyPr/>
                    <a:lstStyle/>
                    <a:p>
                      <a:pPr algn="r" fontAlgn="b"/>
                      <a:r>
                        <a:rPr lang="en-US" sz="800" u="none" strike="noStrike" dirty="0">
                          <a:effectLst/>
                        </a:rPr>
                        <a:t>137</a:t>
                      </a:r>
                      <a:endParaRPr lang="en-US" sz="800" b="0" i="0" u="none" strike="noStrike" dirty="0">
                        <a:solidFill>
                          <a:srgbClr val="000000"/>
                        </a:solidFill>
                        <a:effectLst/>
                        <a:latin typeface="Calibri" panose="020F0502020204030204" pitchFamily="34" charset="0"/>
                      </a:endParaRPr>
                    </a:p>
                  </a:txBody>
                  <a:tcPr marL="6020" marR="6020" marT="6020" marB="0" anchor="b"/>
                </a:tc>
                <a:extLst>
                  <a:ext uri="{0D108BD9-81ED-4DB2-BD59-A6C34878D82A}">
                    <a16:rowId xmlns:a16="http://schemas.microsoft.com/office/drawing/2014/main" val="733683773"/>
                  </a:ext>
                </a:extLst>
              </a:tr>
              <a:tr h="124480">
                <a:tc>
                  <a:txBody>
                    <a:bodyPr/>
                    <a:lstStyle/>
                    <a:p>
                      <a:pPr algn="l" fontAlgn="b"/>
                      <a:r>
                        <a:rPr lang="en-US" sz="800" u="none" strike="noStrike">
                          <a:effectLst/>
                        </a:rPr>
                        <a:t>A80878</a:t>
                      </a:r>
                      <a:endParaRPr lang="en-US" sz="800" b="0" i="0" u="none" strike="noStrike">
                        <a:solidFill>
                          <a:srgbClr val="000000"/>
                        </a:solidFill>
                        <a:effectLst/>
                        <a:latin typeface="Calibri" panose="020F0502020204030204" pitchFamily="34" charset="0"/>
                      </a:endParaRPr>
                    </a:p>
                  </a:txBody>
                  <a:tcPr marL="6020" marR="6020" marT="6020" marB="0" anchor="b"/>
                </a:tc>
                <a:tc>
                  <a:txBody>
                    <a:bodyPr/>
                    <a:lstStyle/>
                    <a:p>
                      <a:pPr algn="l" fontAlgn="b"/>
                      <a:r>
                        <a:rPr lang="en-US" sz="800" u="none" strike="noStrike">
                          <a:effectLst/>
                        </a:rPr>
                        <a:t>Tidewater Accountable Care Organization, LLC</a:t>
                      </a:r>
                      <a:endParaRPr lang="en-US" sz="800" b="0" i="0" u="none" strike="noStrike">
                        <a:solidFill>
                          <a:srgbClr val="000000"/>
                        </a:solidFill>
                        <a:effectLst/>
                        <a:latin typeface="Calibri" panose="020F0502020204030204" pitchFamily="34" charset="0"/>
                      </a:endParaRPr>
                    </a:p>
                  </a:txBody>
                  <a:tcPr marL="6020" marR="6020" marT="6020" marB="0" anchor="b"/>
                </a:tc>
                <a:tc>
                  <a:txBody>
                    <a:bodyPr/>
                    <a:lstStyle/>
                    <a:p>
                      <a:pPr algn="r" fontAlgn="b"/>
                      <a:r>
                        <a:rPr lang="en-US" sz="800" u="none" strike="noStrike">
                          <a:effectLst/>
                        </a:rPr>
                        <a:t>1.9%</a:t>
                      </a:r>
                      <a:endParaRPr lang="en-US" sz="800" b="0" i="0" u="none" strike="noStrike">
                        <a:solidFill>
                          <a:srgbClr val="000000"/>
                        </a:solidFill>
                        <a:effectLst/>
                        <a:latin typeface="Calibri" panose="020F0502020204030204" pitchFamily="34" charset="0"/>
                      </a:endParaRPr>
                    </a:p>
                  </a:txBody>
                  <a:tcPr marL="6020" marR="6020" marT="6020" marB="0" anchor="b"/>
                </a:tc>
                <a:tc>
                  <a:txBody>
                    <a:bodyPr/>
                    <a:lstStyle/>
                    <a:p>
                      <a:pPr algn="r" fontAlgn="b"/>
                      <a:r>
                        <a:rPr lang="en-US" sz="800" u="none" strike="noStrike">
                          <a:effectLst/>
                        </a:rPr>
                        <a:t>2.5%</a:t>
                      </a:r>
                      <a:endParaRPr lang="en-US" sz="800" b="0" i="0" u="none" strike="noStrike">
                        <a:solidFill>
                          <a:srgbClr val="000000"/>
                        </a:solidFill>
                        <a:effectLst/>
                        <a:latin typeface="Calibri" panose="020F0502020204030204" pitchFamily="34" charset="0"/>
                      </a:endParaRPr>
                    </a:p>
                  </a:txBody>
                  <a:tcPr marL="6020" marR="6020" marT="6020" marB="0" anchor="b"/>
                </a:tc>
                <a:tc>
                  <a:txBody>
                    <a:bodyPr/>
                    <a:lstStyle/>
                    <a:p>
                      <a:pPr algn="r" fontAlgn="b"/>
                      <a:r>
                        <a:rPr lang="en-US" sz="800" u="none" strike="noStrike">
                          <a:effectLst/>
                        </a:rPr>
                        <a:t>0.9472</a:t>
                      </a:r>
                      <a:endParaRPr lang="en-US" sz="800" b="0" i="0" u="none" strike="noStrike">
                        <a:solidFill>
                          <a:srgbClr val="000000"/>
                        </a:solidFill>
                        <a:effectLst/>
                        <a:latin typeface="Calibri" panose="020F0502020204030204" pitchFamily="34" charset="0"/>
                      </a:endParaRPr>
                    </a:p>
                  </a:txBody>
                  <a:tcPr marL="6020" marR="6020" marT="6020" marB="0" anchor="b"/>
                </a:tc>
                <a:tc>
                  <a:txBody>
                    <a:bodyPr/>
                    <a:lstStyle/>
                    <a:p>
                      <a:pPr algn="r" fontAlgn="b"/>
                      <a:r>
                        <a:rPr lang="en-US" sz="800" u="none" strike="noStrike">
                          <a:effectLst/>
                        </a:rPr>
                        <a:t> $        8,985 </a:t>
                      </a:r>
                      <a:endParaRPr lang="en-US" sz="800" b="0" i="0" u="none" strike="noStrike">
                        <a:solidFill>
                          <a:srgbClr val="000000"/>
                        </a:solidFill>
                        <a:effectLst/>
                        <a:latin typeface="Calibri" panose="020F0502020204030204" pitchFamily="34" charset="0"/>
                      </a:endParaRPr>
                    </a:p>
                  </a:txBody>
                  <a:tcPr marL="6020" marR="6020" marT="6020" marB="0" anchor="b"/>
                </a:tc>
                <a:tc>
                  <a:txBody>
                    <a:bodyPr/>
                    <a:lstStyle/>
                    <a:p>
                      <a:pPr algn="r" fontAlgn="b"/>
                      <a:r>
                        <a:rPr lang="en-US" sz="800" u="none" strike="noStrike">
                          <a:effectLst/>
                        </a:rPr>
                        <a:t> $        8,972 </a:t>
                      </a:r>
                      <a:endParaRPr lang="en-US" sz="800" b="0" i="0" u="none" strike="noStrike">
                        <a:solidFill>
                          <a:srgbClr val="000000"/>
                        </a:solidFill>
                        <a:effectLst/>
                        <a:latin typeface="Calibri" panose="020F0502020204030204" pitchFamily="34" charset="0"/>
                      </a:endParaRPr>
                    </a:p>
                  </a:txBody>
                  <a:tcPr marL="6020" marR="6020" marT="6020" marB="0" anchor="b"/>
                </a:tc>
                <a:tc>
                  <a:txBody>
                    <a:bodyPr/>
                    <a:lstStyle/>
                    <a:p>
                      <a:pPr algn="r" fontAlgn="b"/>
                      <a:r>
                        <a:rPr lang="en-US" sz="800" u="none" strike="noStrike">
                          <a:effectLst/>
                        </a:rPr>
                        <a:t> $        8,811 </a:t>
                      </a:r>
                      <a:endParaRPr lang="en-US" sz="800" b="0" i="0" u="none" strike="noStrike">
                        <a:solidFill>
                          <a:srgbClr val="000000"/>
                        </a:solidFill>
                        <a:effectLst/>
                        <a:latin typeface="Calibri" panose="020F0502020204030204" pitchFamily="34" charset="0"/>
                      </a:endParaRPr>
                    </a:p>
                  </a:txBody>
                  <a:tcPr marL="6020" marR="6020" marT="6020" marB="0" anchor="b"/>
                </a:tc>
                <a:tc>
                  <a:txBody>
                    <a:bodyPr/>
                    <a:lstStyle/>
                    <a:p>
                      <a:pPr algn="r" fontAlgn="b"/>
                      <a:r>
                        <a:rPr lang="en-US" sz="800" u="none" strike="noStrike">
                          <a:effectLst/>
                        </a:rPr>
                        <a:t>17</a:t>
                      </a:r>
                      <a:endParaRPr lang="en-US" sz="800" b="0" i="0" u="none" strike="noStrike">
                        <a:solidFill>
                          <a:srgbClr val="000000"/>
                        </a:solidFill>
                        <a:effectLst/>
                        <a:latin typeface="Calibri" panose="020F0502020204030204" pitchFamily="34" charset="0"/>
                      </a:endParaRPr>
                    </a:p>
                  </a:txBody>
                  <a:tcPr marL="6020" marR="6020" marT="6020" marB="0" anchor="b"/>
                </a:tc>
                <a:tc>
                  <a:txBody>
                    <a:bodyPr/>
                    <a:lstStyle/>
                    <a:p>
                      <a:pPr algn="r" fontAlgn="b"/>
                      <a:r>
                        <a:rPr lang="en-US" sz="800" u="none" strike="noStrike">
                          <a:effectLst/>
                        </a:rPr>
                        <a:t>8</a:t>
                      </a:r>
                      <a:endParaRPr lang="en-US" sz="800" b="0" i="0" u="none" strike="noStrike">
                        <a:solidFill>
                          <a:srgbClr val="000000"/>
                        </a:solidFill>
                        <a:effectLst/>
                        <a:latin typeface="Calibri" panose="020F0502020204030204" pitchFamily="34" charset="0"/>
                      </a:endParaRPr>
                    </a:p>
                  </a:txBody>
                  <a:tcPr marL="6020" marR="6020" marT="6020" marB="0" anchor="b"/>
                </a:tc>
                <a:tc>
                  <a:txBody>
                    <a:bodyPr/>
                    <a:lstStyle/>
                    <a:p>
                      <a:pPr algn="r" fontAlgn="b"/>
                      <a:r>
                        <a:rPr lang="en-US" sz="800" u="none" strike="noStrike" dirty="0">
                          <a:effectLst/>
                        </a:rPr>
                        <a:t>137</a:t>
                      </a:r>
                      <a:endParaRPr lang="en-US" sz="800" b="0" i="0" u="none" strike="noStrike" dirty="0">
                        <a:solidFill>
                          <a:srgbClr val="000000"/>
                        </a:solidFill>
                        <a:effectLst/>
                        <a:latin typeface="Calibri" panose="020F0502020204030204" pitchFamily="34" charset="0"/>
                      </a:endParaRPr>
                    </a:p>
                  </a:txBody>
                  <a:tcPr marL="6020" marR="6020" marT="6020" marB="0" anchor="b"/>
                </a:tc>
                <a:extLst>
                  <a:ext uri="{0D108BD9-81ED-4DB2-BD59-A6C34878D82A}">
                    <a16:rowId xmlns:a16="http://schemas.microsoft.com/office/drawing/2014/main" val="3136669085"/>
                  </a:ext>
                </a:extLst>
              </a:tr>
              <a:tr h="124480">
                <a:tc>
                  <a:txBody>
                    <a:bodyPr/>
                    <a:lstStyle/>
                    <a:p>
                      <a:pPr algn="l" fontAlgn="b"/>
                      <a:r>
                        <a:rPr lang="en-US" sz="800" u="none" strike="noStrike">
                          <a:effectLst/>
                        </a:rPr>
                        <a:t>A36039</a:t>
                      </a:r>
                      <a:endParaRPr lang="en-US" sz="800" b="0" i="0" u="none" strike="noStrike">
                        <a:solidFill>
                          <a:srgbClr val="000000"/>
                        </a:solidFill>
                        <a:effectLst/>
                        <a:latin typeface="Calibri" panose="020F0502020204030204" pitchFamily="34" charset="0"/>
                      </a:endParaRPr>
                    </a:p>
                  </a:txBody>
                  <a:tcPr marL="6020" marR="6020" marT="6020" marB="0" anchor="b"/>
                </a:tc>
                <a:tc>
                  <a:txBody>
                    <a:bodyPr/>
                    <a:lstStyle/>
                    <a:p>
                      <a:pPr algn="l" fontAlgn="b"/>
                      <a:r>
                        <a:rPr lang="es-ES" sz="800" u="none" strike="noStrike">
                          <a:effectLst/>
                        </a:rPr>
                        <a:t>Loudoun Medical Group ACO LLC</a:t>
                      </a:r>
                      <a:endParaRPr lang="es-ES" sz="800" b="0" i="0" u="none" strike="noStrike">
                        <a:solidFill>
                          <a:srgbClr val="000000"/>
                        </a:solidFill>
                        <a:effectLst/>
                        <a:latin typeface="Calibri" panose="020F0502020204030204" pitchFamily="34" charset="0"/>
                      </a:endParaRPr>
                    </a:p>
                  </a:txBody>
                  <a:tcPr marL="6020" marR="6020" marT="6020" marB="0" anchor="b"/>
                </a:tc>
                <a:tc>
                  <a:txBody>
                    <a:bodyPr/>
                    <a:lstStyle/>
                    <a:p>
                      <a:pPr algn="r" fontAlgn="b"/>
                      <a:r>
                        <a:rPr lang="en-US" sz="800" u="none" strike="noStrike">
                          <a:effectLst/>
                        </a:rPr>
                        <a:t>3.0%</a:t>
                      </a:r>
                      <a:endParaRPr lang="en-US" sz="800" b="0" i="0" u="none" strike="noStrike">
                        <a:solidFill>
                          <a:srgbClr val="000000"/>
                        </a:solidFill>
                        <a:effectLst/>
                        <a:latin typeface="Calibri" panose="020F0502020204030204" pitchFamily="34" charset="0"/>
                      </a:endParaRPr>
                    </a:p>
                  </a:txBody>
                  <a:tcPr marL="6020" marR="6020" marT="6020" marB="0" anchor="b"/>
                </a:tc>
                <a:tc>
                  <a:txBody>
                    <a:bodyPr/>
                    <a:lstStyle/>
                    <a:p>
                      <a:pPr algn="r" fontAlgn="b"/>
                      <a:r>
                        <a:rPr lang="en-US" sz="800" u="none" strike="noStrike">
                          <a:effectLst/>
                        </a:rPr>
                        <a:t>2.9%</a:t>
                      </a:r>
                      <a:endParaRPr lang="en-US" sz="800" b="0" i="0" u="none" strike="noStrike">
                        <a:solidFill>
                          <a:srgbClr val="000000"/>
                        </a:solidFill>
                        <a:effectLst/>
                        <a:latin typeface="Calibri" panose="020F0502020204030204" pitchFamily="34" charset="0"/>
                      </a:endParaRPr>
                    </a:p>
                  </a:txBody>
                  <a:tcPr marL="6020" marR="6020" marT="6020" marB="0" anchor="b"/>
                </a:tc>
                <a:tc>
                  <a:txBody>
                    <a:bodyPr/>
                    <a:lstStyle/>
                    <a:p>
                      <a:pPr algn="r" fontAlgn="b"/>
                      <a:r>
                        <a:rPr lang="en-US" sz="800" u="none" strike="noStrike">
                          <a:effectLst/>
                        </a:rPr>
                        <a:t>0.9136</a:t>
                      </a:r>
                      <a:endParaRPr lang="en-US" sz="800" b="0" i="0" u="none" strike="noStrike">
                        <a:solidFill>
                          <a:srgbClr val="000000"/>
                        </a:solidFill>
                        <a:effectLst/>
                        <a:latin typeface="Calibri" panose="020F0502020204030204" pitchFamily="34" charset="0"/>
                      </a:endParaRPr>
                    </a:p>
                  </a:txBody>
                  <a:tcPr marL="6020" marR="6020" marT="6020" marB="0" anchor="b"/>
                </a:tc>
                <a:tc>
                  <a:txBody>
                    <a:bodyPr/>
                    <a:lstStyle/>
                    <a:p>
                      <a:pPr algn="r" fontAlgn="b"/>
                      <a:r>
                        <a:rPr lang="en-US" sz="800" u="none" strike="noStrike" dirty="0">
                          <a:effectLst/>
                        </a:rPr>
                        <a:t> $        8,771 </a:t>
                      </a:r>
                      <a:endParaRPr lang="en-US" sz="800" b="0" i="0" u="none" strike="noStrike" dirty="0">
                        <a:solidFill>
                          <a:srgbClr val="000000"/>
                        </a:solidFill>
                        <a:effectLst/>
                        <a:latin typeface="Calibri" panose="020F0502020204030204" pitchFamily="34" charset="0"/>
                      </a:endParaRPr>
                    </a:p>
                  </a:txBody>
                  <a:tcPr marL="6020" marR="6020" marT="6020" marB="0" anchor="b"/>
                </a:tc>
                <a:tc>
                  <a:txBody>
                    <a:bodyPr/>
                    <a:lstStyle/>
                    <a:p>
                      <a:pPr algn="r" fontAlgn="b"/>
                      <a:r>
                        <a:rPr lang="en-US" sz="800" u="none" strike="noStrike">
                          <a:effectLst/>
                        </a:rPr>
                        <a:t> $        8,721 </a:t>
                      </a:r>
                      <a:endParaRPr lang="en-US" sz="800" b="0" i="0" u="none" strike="noStrike">
                        <a:solidFill>
                          <a:srgbClr val="000000"/>
                        </a:solidFill>
                        <a:effectLst/>
                        <a:latin typeface="Calibri" panose="020F0502020204030204" pitchFamily="34" charset="0"/>
                      </a:endParaRPr>
                    </a:p>
                  </a:txBody>
                  <a:tcPr marL="6020" marR="6020" marT="6020" marB="0" anchor="b"/>
                </a:tc>
                <a:tc>
                  <a:txBody>
                    <a:bodyPr/>
                    <a:lstStyle/>
                    <a:p>
                      <a:pPr algn="r" fontAlgn="b"/>
                      <a:r>
                        <a:rPr lang="en-US" sz="800" u="none" strike="noStrike">
                          <a:effectLst/>
                        </a:rPr>
                        <a:t> $        8,507 </a:t>
                      </a:r>
                      <a:endParaRPr lang="en-US" sz="800" b="0" i="0" u="none" strike="noStrike">
                        <a:solidFill>
                          <a:srgbClr val="000000"/>
                        </a:solidFill>
                        <a:effectLst/>
                        <a:latin typeface="Calibri" panose="020F0502020204030204" pitchFamily="34" charset="0"/>
                      </a:endParaRPr>
                    </a:p>
                  </a:txBody>
                  <a:tcPr marL="6020" marR="6020" marT="6020" marB="0" anchor="b"/>
                </a:tc>
                <a:tc>
                  <a:txBody>
                    <a:bodyPr/>
                    <a:lstStyle/>
                    <a:p>
                      <a:pPr algn="r" fontAlgn="b"/>
                      <a:r>
                        <a:rPr lang="en-US" sz="800" u="none" strike="noStrike">
                          <a:effectLst/>
                        </a:rPr>
                        <a:t>13</a:t>
                      </a:r>
                      <a:endParaRPr lang="en-US" sz="800" b="0" i="0" u="none" strike="noStrike">
                        <a:solidFill>
                          <a:srgbClr val="000000"/>
                        </a:solidFill>
                        <a:effectLst/>
                        <a:latin typeface="Calibri" panose="020F0502020204030204" pitchFamily="34" charset="0"/>
                      </a:endParaRPr>
                    </a:p>
                  </a:txBody>
                  <a:tcPr marL="6020" marR="6020" marT="6020" marB="0" anchor="b"/>
                </a:tc>
                <a:tc>
                  <a:txBody>
                    <a:bodyPr/>
                    <a:lstStyle/>
                    <a:p>
                      <a:pPr algn="r" fontAlgn="b"/>
                      <a:r>
                        <a:rPr lang="en-US" sz="800" u="none" strike="noStrike">
                          <a:effectLst/>
                        </a:rPr>
                        <a:t>8</a:t>
                      </a:r>
                      <a:endParaRPr lang="en-US" sz="800" b="0" i="0" u="none" strike="noStrike">
                        <a:solidFill>
                          <a:srgbClr val="000000"/>
                        </a:solidFill>
                        <a:effectLst/>
                        <a:latin typeface="Calibri" panose="020F0502020204030204" pitchFamily="34" charset="0"/>
                      </a:endParaRPr>
                    </a:p>
                  </a:txBody>
                  <a:tcPr marL="6020" marR="6020" marT="6020" marB="0" anchor="b"/>
                </a:tc>
                <a:tc>
                  <a:txBody>
                    <a:bodyPr/>
                    <a:lstStyle/>
                    <a:p>
                      <a:pPr algn="r" fontAlgn="b"/>
                      <a:r>
                        <a:rPr lang="en-US" sz="800" u="none" strike="noStrike" dirty="0">
                          <a:effectLst/>
                        </a:rPr>
                        <a:t>146</a:t>
                      </a:r>
                      <a:endParaRPr lang="en-US" sz="800" b="0" i="0" u="none" strike="noStrike" dirty="0">
                        <a:solidFill>
                          <a:srgbClr val="000000"/>
                        </a:solidFill>
                        <a:effectLst/>
                        <a:latin typeface="Calibri" panose="020F0502020204030204" pitchFamily="34" charset="0"/>
                      </a:endParaRPr>
                    </a:p>
                  </a:txBody>
                  <a:tcPr marL="6020" marR="6020" marT="6020" marB="0" anchor="b"/>
                </a:tc>
                <a:extLst>
                  <a:ext uri="{0D108BD9-81ED-4DB2-BD59-A6C34878D82A}">
                    <a16:rowId xmlns:a16="http://schemas.microsoft.com/office/drawing/2014/main" val="2151993160"/>
                  </a:ext>
                </a:extLst>
              </a:tr>
              <a:tr h="124480">
                <a:tc>
                  <a:txBody>
                    <a:bodyPr/>
                    <a:lstStyle/>
                    <a:p>
                      <a:pPr algn="l" fontAlgn="b"/>
                      <a:r>
                        <a:rPr lang="en-US" sz="800" u="none" strike="noStrike">
                          <a:effectLst/>
                        </a:rPr>
                        <a:t>A03202</a:t>
                      </a:r>
                      <a:endParaRPr lang="en-US" sz="800" b="0" i="0" u="none" strike="noStrike">
                        <a:solidFill>
                          <a:srgbClr val="000000"/>
                        </a:solidFill>
                        <a:effectLst/>
                        <a:latin typeface="Calibri" panose="020F0502020204030204" pitchFamily="34" charset="0"/>
                      </a:endParaRPr>
                    </a:p>
                  </a:txBody>
                  <a:tcPr marL="6020" marR="6020" marT="6020" marB="0" anchor="b"/>
                </a:tc>
                <a:tc>
                  <a:txBody>
                    <a:bodyPr/>
                    <a:lstStyle/>
                    <a:p>
                      <a:pPr algn="l" fontAlgn="b"/>
                      <a:r>
                        <a:rPr lang="en-US" sz="800" u="none" strike="noStrike">
                          <a:effectLst/>
                        </a:rPr>
                        <a:t>Augusta Care Partners, LLC</a:t>
                      </a:r>
                      <a:endParaRPr lang="en-US" sz="800" b="0" i="0" u="none" strike="noStrike">
                        <a:solidFill>
                          <a:srgbClr val="000000"/>
                        </a:solidFill>
                        <a:effectLst/>
                        <a:latin typeface="Calibri" panose="020F0502020204030204" pitchFamily="34" charset="0"/>
                      </a:endParaRPr>
                    </a:p>
                  </a:txBody>
                  <a:tcPr marL="6020" marR="6020" marT="6020" marB="0" anchor="b"/>
                </a:tc>
                <a:tc>
                  <a:txBody>
                    <a:bodyPr/>
                    <a:lstStyle/>
                    <a:p>
                      <a:pPr algn="r" fontAlgn="b"/>
                      <a:r>
                        <a:rPr lang="en-US" sz="800" u="none" strike="noStrike">
                          <a:effectLst/>
                        </a:rPr>
                        <a:t>0.9%</a:t>
                      </a:r>
                      <a:endParaRPr lang="en-US" sz="800" b="0" i="0" u="none" strike="noStrike">
                        <a:solidFill>
                          <a:srgbClr val="000000"/>
                        </a:solidFill>
                        <a:effectLst/>
                        <a:latin typeface="Calibri" panose="020F0502020204030204" pitchFamily="34" charset="0"/>
                      </a:endParaRPr>
                    </a:p>
                  </a:txBody>
                  <a:tcPr marL="6020" marR="6020" marT="6020" marB="0" anchor="b"/>
                </a:tc>
                <a:tc>
                  <a:txBody>
                    <a:bodyPr/>
                    <a:lstStyle/>
                    <a:p>
                      <a:pPr algn="r" fontAlgn="b"/>
                      <a:r>
                        <a:rPr lang="en-US" sz="800" u="none" strike="noStrike">
                          <a:effectLst/>
                        </a:rPr>
                        <a:t>3.1%</a:t>
                      </a:r>
                      <a:endParaRPr lang="en-US" sz="800" b="0" i="0" u="none" strike="noStrike">
                        <a:solidFill>
                          <a:srgbClr val="000000"/>
                        </a:solidFill>
                        <a:effectLst/>
                        <a:latin typeface="Calibri" panose="020F0502020204030204" pitchFamily="34" charset="0"/>
                      </a:endParaRPr>
                    </a:p>
                  </a:txBody>
                  <a:tcPr marL="6020" marR="6020" marT="6020" marB="0" anchor="b"/>
                </a:tc>
                <a:tc>
                  <a:txBody>
                    <a:bodyPr/>
                    <a:lstStyle/>
                    <a:p>
                      <a:pPr algn="r" fontAlgn="b"/>
                      <a:r>
                        <a:rPr lang="en-US" sz="800" u="none" strike="noStrike">
                          <a:effectLst/>
                        </a:rPr>
                        <a:t>0.9055</a:t>
                      </a:r>
                      <a:endParaRPr lang="en-US" sz="800" b="0" i="0" u="none" strike="noStrike">
                        <a:solidFill>
                          <a:srgbClr val="000000"/>
                        </a:solidFill>
                        <a:effectLst/>
                        <a:latin typeface="Calibri" panose="020F0502020204030204" pitchFamily="34" charset="0"/>
                      </a:endParaRPr>
                    </a:p>
                  </a:txBody>
                  <a:tcPr marL="6020" marR="6020" marT="6020" marB="0" anchor="b"/>
                </a:tc>
                <a:tc>
                  <a:txBody>
                    <a:bodyPr/>
                    <a:lstStyle/>
                    <a:p>
                      <a:pPr algn="r" fontAlgn="b"/>
                      <a:r>
                        <a:rPr lang="en-US" sz="800" u="none" strike="noStrike" dirty="0">
                          <a:effectLst/>
                        </a:rPr>
                        <a:t> $        9,160 </a:t>
                      </a:r>
                      <a:endParaRPr lang="en-US" sz="800" b="0" i="0" u="none" strike="noStrike" dirty="0">
                        <a:solidFill>
                          <a:srgbClr val="000000"/>
                        </a:solidFill>
                        <a:effectLst/>
                        <a:latin typeface="Calibri" panose="020F0502020204030204" pitchFamily="34" charset="0"/>
                      </a:endParaRPr>
                    </a:p>
                  </a:txBody>
                  <a:tcPr marL="6020" marR="6020" marT="6020" marB="0" anchor="b"/>
                </a:tc>
                <a:tc>
                  <a:txBody>
                    <a:bodyPr/>
                    <a:lstStyle/>
                    <a:p>
                      <a:pPr algn="r" fontAlgn="b"/>
                      <a:r>
                        <a:rPr lang="en-US" sz="800" u="none" strike="noStrike">
                          <a:effectLst/>
                        </a:rPr>
                        <a:t> $        8,826 </a:t>
                      </a:r>
                      <a:endParaRPr lang="en-US" sz="800" b="0" i="0" u="none" strike="noStrike">
                        <a:solidFill>
                          <a:srgbClr val="000000"/>
                        </a:solidFill>
                        <a:effectLst/>
                        <a:latin typeface="Calibri" panose="020F0502020204030204" pitchFamily="34" charset="0"/>
                      </a:endParaRPr>
                    </a:p>
                  </a:txBody>
                  <a:tcPr marL="6020" marR="6020" marT="6020" marB="0" anchor="b"/>
                </a:tc>
                <a:tc>
                  <a:txBody>
                    <a:bodyPr/>
                    <a:lstStyle/>
                    <a:p>
                      <a:pPr algn="r" fontAlgn="b"/>
                      <a:r>
                        <a:rPr lang="en-US" sz="800" u="none" strike="noStrike">
                          <a:effectLst/>
                        </a:rPr>
                        <a:t> $        9,079 </a:t>
                      </a:r>
                      <a:endParaRPr lang="en-US" sz="800" b="0" i="0" u="none" strike="noStrike">
                        <a:solidFill>
                          <a:srgbClr val="000000"/>
                        </a:solidFill>
                        <a:effectLst/>
                        <a:latin typeface="Calibri" panose="020F0502020204030204" pitchFamily="34" charset="0"/>
                      </a:endParaRPr>
                    </a:p>
                  </a:txBody>
                  <a:tcPr marL="6020" marR="6020" marT="6020" marB="0" anchor="b"/>
                </a:tc>
                <a:tc>
                  <a:txBody>
                    <a:bodyPr/>
                    <a:lstStyle/>
                    <a:p>
                      <a:pPr algn="r" fontAlgn="b"/>
                      <a:r>
                        <a:rPr lang="en-US" sz="800" u="none" strike="noStrike">
                          <a:effectLst/>
                        </a:rPr>
                        <a:t>18</a:t>
                      </a:r>
                      <a:endParaRPr lang="en-US" sz="800" b="0" i="0" u="none" strike="noStrike">
                        <a:solidFill>
                          <a:srgbClr val="000000"/>
                        </a:solidFill>
                        <a:effectLst/>
                        <a:latin typeface="Calibri" panose="020F0502020204030204" pitchFamily="34" charset="0"/>
                      </a:endParaRPr>
                    </a:p>
                  </a:txBody>
                  <a:tcPr marL="6020" marR="6020" marT="6020" marB="0" anchor="b"/>
                </a:tc>
                <a:tc>
                  <a:txBody>
                    <a:bodyPr/>
                    <a:lstStyle/>
                    <a:p>
                      <a:pPr algn="r" fontAlgn="b"/>
                      <a:r>
                        <a:rPr lang="en-US" sz="800" u="none" strike="noStrike">
                          <a:effectLst/>
                        </a:rPr>
                        <a:t>7</a:t>
                      </a:r>
                      <a:endParaRPr lang="en-US" sz="800" b="0" i="0" u="none" strike="noStrike">
                        <a:solidFill>
                          <a:srgbClr val="000000"/>
                        </a:solidFill>
                        <a:effectLst/>
                        <a:latin typeface="Calibri" panose="020F0502020204030204" pitchFamily="34" charset="0"/>
                      </a:endParaRPr>
                    </a:p>
                  </a:txBody>
                  <a:tcPr marL="6020" marR="6020" marT="6020" marB="0" anchor="b"/>
                </a:tc>
                <a:tc>
                  <a:txBody>
                    <a:bodyPr/>
                    <a:lstStyle/>
                    <a:p>
                      <a:pPr algn="r" fontAlgn="b"/>
                      <a:r>
                        <a:rPr lang="en-US" sz="800" u="none" strike="noStrike" dirty="0">
                          <a:effectLst/>
                        </a:rPr>
                        <a:t>166</a:t>
                      </a:r>
                      <a:endParaRPr lang="en-US" sz="800" b="0" i="0" u="none" strike="noStrike" dirty="0">
                        <a:solidFill>
                          <a:srgbClr val="000000"/>
                        </a:solidFill>
                        <a:effectLst/>
                        <a:latin typeface="Calibri" panose="020F0502020204030204" pitchFamily="34" charset="0"/>
                      </a:endParaRPr>
                    </a:p>
                  </a:txBody>
                  <a:tcPr marL="6020" marR="6020" marT="6020" marB="0" anchor="b"/>
                </a:tc>
                <a:extLst>
                  <a:ext uri="{0D108BD9-81ED-4DB2-BD59-A6C34878D82A}">
                    <a16:rowId xmlns:a16="http://schemas.microsoft.com/office/drawing/2014/main" val="1757493012"/>
                  </a:ext>
                </a:extLst>
              </a:tr>
              <a:tr h="124480">
                <a:tc>
                  <a:txBody>
                    <a:bodyPr/>
                    <a:lstStyle/>
                    <a:p>
                      <a:pPr algn="l" fontAlgn="b"/>
                      <a:r>
                        <a:rPr lang="en-US" sz="800" u="none" strike="noStrike" dirty="0">
                          <a:effectLst/>
                        </a:rPr>
                        <a:t>A72235</a:t>
                      </a:r>
                      <a:endParaRPr lang="en-US" sz="800" b="0" i="0" u="none" strike="noStrike" dirty="0">
                        <a:solidFill>
                          <a:srgbClr val="000000"/>
                        </a:solidFill>
                        <a:effectLst/>
                        <a:latin typeface="Calibri" panose="020F0502020204030204" pitchFamily="34" charset="0"/>
                      </a:endParaRPr>
                    </a:p>
                  </a:txBody>
                  <a:tcPr marL="6020" marR="6020" marT="6020" marB="0" anchor="b"/>
                </a:tc>
                <a:tc>
                  <a:txBody>
                    <a:bodyPr/>
                    <a:lstStyle/>
                    <a:p>
                      <a:pPr algn="l" fontAlgn="b"/>
                      <a:r>
                        <a:rPr lang="en-US" sz="800" u="none" strike="noStrike" dirty="0">
                          <a:effectLst/>
                        </a:rPr>
                        <a:t>Bayview Physicians Group</a:t>
                      </a:r>
                      <a:endParaRPr lang="en-US" sz="800" b="0" i="0" u="none" strike="noStrike" dirty="0">
                        <a:solidFill>
                          <a:srgbClr val="000000"/>
                        </a:solidFill>
                        <a:effectLst/>
                        <a:latin typeface="Calibri" panose="020F0502020204030204" pitchFamily="34" charset="0"/>
                      </a:endParaRPr>
                    </a:p>
                  </a:txBody>
                  <a:tcPr marL="6020" marR="6020" marT="6020" marB="0" anchor="b"/>
                </a:tc>
                <a:tc>
                  <a:txBody>
                    <a:bodyPr/>
                    <a:lstStyle/>
                    <a:p>
                      <a:pPr algn="r" fontAlgn="b"/>
                      <a:r>
                        <a:rPr lang="en-US" sz="800" u="none" strike="noStrike">
                          <a:effectLst/>
                        </a:rPr>
                        <a:t>1.8%</a:t>
                      </a:r>
                      <a:endParaRPr lang="en-US" sz="800" b="0" i="0" u="none" strike="noStrike">
                        <a:solidFill>
                          <a:srgbClr val="000000"/>
                        </a:solidFill>
                        <a:effectLst/>
                        <a:latin typeface="Calibri" panose="020F0502020204030204" pitchFamily="34" charset="0"/>
                      </a:endParaRPr>
                    </a:p>
                  </a:txBody>
                  <a:tcPr marL="6020" marR="6020" marT="6020" marB="0" anchor="b"/>
                </a:tc>
                <a:tc>
                  <a:txBody>
                    <a:bodyPr/>
                    <a:lstStyle/>
                    <a:p>
                      <a:pPr algn="r" fontAlgn="b"/>
                      <a:r>
                        <a:rPr lang="en-US" sz="800" u="none" strike="noStrike">
                          <a:effectLst/>
                        </a:rPr>
                        <a:t>2.5%</a:t>
                      </a:r>
                      <a:endParaRPr lang="en-US" sz="800" b="0" i="0" u="none" strike="noStrike">
                        <a:solidFill>
                          <a:srgbClr val="000000"/>
                        </a:solidFill>
                        <a:effectLst/>
                        <a:latin typeface="Calibri" panose="020F0502020204030204" pitchFamily="34" charset="0"/>
                      </a:endParaRPr>
                    </a:p>
                  </a:txBody>
                  <a:tcPr marL="6020" marR="6020" marT="6020" marB="0" anchor="b"/>
                </a:tc>
                <a:tc>
                  <a:txBody>
                    <a:bodyPr/>
                    <a:lstStyle/>
                    <a:p>
                      <a:pPr algn="r" fontAlgn="b"/>
                      <a:r>
                        <a:rPr lang="en-US" sz="800" u="none" strike="noStrike">
                          <a:effectLst/>
                        </a:rPr>
                        <a:t>0.8737</a:t>
                      </a:r>
                      <a:endParaRPr lang="en-US" sz="800" b="0" i="0" u="none" strike="noStrike">
                        <a:solidFill>
                          <a:srgbClr val="000000"/>
                        </a:solidFill>
                        <a:effectLst/>
                        <a:latin typeface="Calibri" panose="020F0502020204030204" pitchFamily="34" charset="0"/>
                      </a:endParaRPr>
                    </a:p>
                  </a:txBody>
                  <a:tcPr marL="6020" marR="6020" marT="6020" marB="0" anchor="b"/>
                </a:tc>
                <a:tc>
                  <a:txBody>
                    <a:bodyPr/>
                    <a:lstStyle/>
                    <a:p>
                      <a:pPr algn="r" fontAlgn="b"/>
                      <a:r>
                        <a:rPr lang="en-US" sz="800" u="none" strike="noStrike" dirty="0">
                          <a:effectLst/>
                        </a:rPr>
                        <a:t> $        9,211 </a:t>
                      </a:r>
                      <a:endParaRPr lang="en-US" sz="800" b="0" i="0" u="none" strike="noStrike" dirty="0">
                        <a:solidFill>
                          <a:srgbClr val="000000"/>
                        </a:solidFill>
                        <a:effectLst/>
                        <a:latin typeface="Calibri" panose="020F0502020204030204" pitchFamily="34" charset="0"/>
                      </a:endParaRPr>
                    </a:p>
                  </a:txBody>
                  <a:tcPr marL="6020" marR="6020" marT="6020" marB="0" anchor="b"/>
                </a:tc>
                <a:tc>
                  <a:txBody>
                    <a:bodyPr/>
                    <a:lstStyle/>
                    <a:p>
                      <a:pPr algn="r" fontAlgn="b"/>
                      <a:r>
                        <a:rPr lang="en-US" sz="800" u="none" strike="noStrike">
                          <a:effectLst/>
                        </a:rPr>
                        <a:t> $        9,161 </a:t>
                      </a:r>
                      <a:endParaRPr lang="en-US" sz="800" b="0" i="0" u="none" strike="noStrike">
                        <a:solidFill>
                          <a:srgbClr val="000000"/>
                        </a:solidFill>
                        <a:effectLst/>
                        <a:latin typeface="Calibri" panose="020F0502020204030204" pitchFamily="34" charset="0"/>
                      </a:endParaRPr>
                    </a:p>
                  </a:txBody>
                  <a:tcPr marL="6020" marR="6020" marT="6020" marB="0" anchor="b"/>
                </a:tc>
                <a:tc>
                  <a:txBody>
                    <a:bodyPr/>
                    <a:lstStyle/>
                    <a:p>
                      <a:pPr algn="r" fontAlgn="b"/>
                      <a:r>
                        <a:rPr lang="en-US" sz="800" u="none" strike="noStrike">
                          <a:effectLst/>
                        </a:rPr>
                        <a:t> $        9,049 </a:t>
                      </a:r>
                      <a:endParaRPr lang="en-US" sz="800" b="0" i="0" u="none" strike="noStrike">
                        <a:solidFill>
                          <a:srgbClr val="000000"/>
                        </a:solidFill>
                        <a:effectLst/>
                        <a:latin typeface="Calibri" panose="020F0502020204030204" pitchFamily="34" charset="0"/>
                      </a:endParaRPr>
                    </a:p>
                  </a:txBody>
                  <a:tcPr marL="6020" marR="6020" marT="6020" marB="0" anchor="b"/>
                </a:tc>
                <a:tc>
                  <a:txBody>
                    <a:bodyPr/>
                    <a:lstStyle/>
                    <a:p>
                      <a:pPr algn="r" fontAlgn="b"/>
                      <a:r>
                        <a:rPr lang="en-US" sz="800" u="none" strike="noStrike">
                          <a:effectLst/>
                        </a:rPr>
                        <a:t>19</a:t>
                      </a:r>
                      <a:endParaRPr lang="en-US" sz="800" b="0" i="0" u="none" strike="noStrike">
                        <a:solidFill>
                          <a:srgbClr val="000000"/>
                        </a:solidFill>
                        <a:effectLst/>
                        <a:latin typeface="Calibri" panose="020F0502020204030204" pitchFamily="34" charset="0"/>
                      </a:endParaRPr>
                    </a:p>
                  </a:txBody>
                  <a:tcPr marL="6020" marR="6020" marT="6020" marB="0" anchor="b"/>
                </a:tc>
                <a:tc>
                  <a:txBody>
                    <a:bodyPr/>
                    <a:lstStyle/>
                    <a:p>
                      <a:pPr algn="r" fontAlgn="b"/>
                      <a:r>
                        <a:rPr lang="en-US" sz="800" u="none" strike="noStrike">
                          <a:effectLst/>
                        </a:rPr>
                        <a:t>14</a:t>
                      </a:r>
                      <a:endParaRPr lang="en-US" sz="800" b="0" i="0" u="none" strike="noStrike">
                        <a:solidFill>
                          <a:srgbClr val="000000"/>
                        </a:solidFill>
                        <a:effectLst/>
                        <a:latin typeface="Calibri" panose="020F0502020204030204" pitchFamily="34" charset="0"/>
                      </a:endParaRPr>
                    </a:p>
                  </a:txBody>
                  <a:tcPr marL="6020" marR="6020" marT="6020" marB="0" anchor="b"/>
                </a:tc>
                <a:tc>
                  <a:txBody>
                    <a:bodyPr/>
                    <a:lstStyle/>
                    <a:p>
                      <a:pPr algn="r" fontAlgn="b"/>
                      <a:r>
                        <a:rPr lang="en-US" sz="800" u="none" strike="noStrike" dirty="0">
                          <a:effectLst/>
                        </a:rPr>
                        <a:t>164</a:t>
                      </a:r>
                      <a:endParaRPr lang="en-US" sz="800" b="0" i="0" u="none" strike="noStrike" dirty="0">
                        <a:solidFill>
                          <a:srgbClr val="000000"/>
                        </a:solidFill>
                        <a:effectLst/>
                        <a:latin typeface="Calibri" panose="020F0502020204030204" pitchFamily="34" charset="0"/>
                      </a:endParaRPr>
                    </a:p>
                  </a:txBody>
                  <a:tcPr marL="6020" marR="6020" marT="6020" marB="0" anchor="b"/>
                </a:tc>
                <a:extLst>
                  <a:ext uri="{0D108BD9-81ED-4DB2-BD59-A6C34878D82A}">
                    <a16:rowId xmlns:a16="http://schemas.microsoft.com/office/drawing/2014/main" val="3339743770"/>
                  </a:ext>
                </a:extLst>
              </a:tr>
              <a:tr h="124480">
                <a:tc>
                  <a:txBody>
                    <a:bodyPr/>
                    <a:lstStyle/>
                    <a:p>
                      <a:pPr algn="l" fontAlgn="b"/>
                      <a:r>
                        <a:rPr lang="en-US" sz="800" u="none" strike="noStrike">
                          <a:effectLst/>
                        </a:rPr>
                        <a:t>A72677</a:t>
                      </a:r>
                      <a:endParaRPr lang="en-US" sz="800" b="0" i="0" u="none" strike="noStrike">
                        <a:solidFill>
                          <a:srgbClr val="000000"/>
                        </a:solidFill>
                        <a:effectLst/>
                        <a:latin typeface="Calibri" panose="020F0502020204030204" pitchFamily="34" charset="0"/>
                      </a:endParaRPr>
                    </a:p>
                  </a:txBody>
                  <a:tcPr marL="6020" marR="6020" marT="6020" marB="0" anchor="b"/>
                </a:tc>
                <a:tc>
                  <a:txBody>
                    <a:bodyPr/>
                    <a:lstStyle/>
                    <a:p>
                      <a:pPr algn="l" fontAlgn="b"/>
                      <a:r>
                        <a:rPr lang="en-US" sz="800" u="none" strike="noStrike">
                          <a:effectLst/>
                        </a:rPr>
                        <a:t>Signature Partners</a:t>
                      </a:r>
                      <a:endParaRPr lang="en-US" sz="800" b="0" i="0" u="none" strike="noStrike">
                        <a:solidFill>
                          <a:srgbClr val="000000"/>
                        </a:solidFill>
                        <a:effectLst/>
                        <a:latin typeface="Calibri" panose="020F0502020204030204" pitchFamily="34" charset="0"/>
                      </a:endParaRPr>
                    </a:p>
                  </a:txBody>
                  <a:tcPr marL="6020" marR="6020" marT="6020" marB="0" anchor="b"/>
                </a:tc>
                <a:tc>
                  <a:txBody>
                    <a:bodyPr/>
                    <a:lstStyle/>
                    <a:p>
                      <a:pPr algn="r" fontAlgn="b"/>
                      <a:r>
                        <a:rPr lang="en-US" sz="800" u="none" strike="noStrike">
                          <a:effectLst/>
                        </a:rPr>
                        <a:t>-2.2%</a:t>
                      </a:r>
                      <a:endParaRPr lang="en-US" sz="800" b="0" i="0" u="none" strike="noStrike">
                        <a:solidFill>
                          <a:srgbClr val="000000"/>
                        </a:solidFill>
                        <a:effectLst/>
                        <a:latin typeface="Calibri" panose="020F0502020204030204" pitchFamily="34" charset="0"/>
                      </a:endParaRPr>
                    </a:p>
                  </a:txBody>
                  <a:tcPr marL="6020" marR="6020" marT="6020" marB="0" anchor="b"/>
                </a:tc>
                <a:tc>
                  <a:txBody>
                    <a:bodyPr/>
                    <a:lstStyle/>
                    <a:p>
                      <a:pPr algn="r" fontAlgn="b"/>
                      <a:r>
                        <a:rPr lang="en-US" sz="800" u="none" strike="noStrike">
                          <a:effectLst/>
                        </a:rPr>
                        <a:t>2.4%</a:t>
                      </a:r>
                      <a:endParaRPr lang="en-US" sz="800" b="0" i="0" u="none" strike="noStrike">
                        <a:solidFill>
                          <a:srgbClr val="000000"/>
                        </a:solidFill>
                        <a:effectLst/>
                        <a:latin typeface="Calibri" panose="020F0502020204030204" pitchFamily="34" charset="0"/>
                      </a:endParaRPr>
                    </a:p>
                  </a:txBody>
                  <a:tcPr marL="6020" marR="6020" marT="6020" marB="0" anchor="b"/>
                </a:tc>
                <a:tc>
                  <a:txBody>
                    <a:bodyPr/>
                    <a:lstStyle/>
                    <a:p>
                      <a:pPr algn="r" fontAlgn="b"/>
                      <a:r>
                        <a:rPr lang="en-US" sz="800" u="none" strike="noStrike">
                          <a:effectLst/>
                        </a:rPr>
                        <a:t>0.9175</a:t>
                      </a:r>
                      <a:endParaRPr lang="en-US" sz="800" b="0" i="0" u="none" strike="noStrike">
                        <a:solidFill>
                          <a:srgbClr val="000000"/>
                        </a:solidFill>
                        <a:effectLst/>
                        <a:latin typeface="Calibri" panose="020F0502020204030204" pitchFamily="34" charset="0"/>
                      </a:endParaRPr>
                    </a:p>
                  </a:txBody>
                  <a:tcPr marL="6020" marR="6020" marT="6020" marB="0" anchor="b"/>
                </a:tc>
                <a:tc>
                  <a:txBody>
                    <a:bodyPr/>
                    <a:lstStyle/>
                    <a:p>
                      <a:pPr algn="r" fontAlgn="b"/>
                      <a:r>
                        <a:rPr lang="en-US" sz="800" u="none" strike="noStrike">
                          <a:effectLst/>
                        </a:rPr>
                        <a:t> $      10,042 </a:t>
                      </a:r>
                      <a:endParaRPr lang="en-US" sz="800" b="0" i="0" u="none" strike="noStrike">
                        <a:solidFill>
                          <a:srgbClr val="000000"/>
                        </a:solidFill>
                        <a:effectLst/>
                        <a:latin typeface="Calibri" panose="020F0502020204030204" pitchFamily="34" charset="0"/>
                      </a:endParaRPr>
                    </a:p>
                  </a:txBody>
                  <a:tcPr marL="6020" marR="6020" marT="6020" marB="0" anchor="b"/>
                </a:tc>
                <a:tc>
                  <a:txBody>
                    <a:bodyPr/>
                    <a:lstStyle/>
                    <a:p>
                      <a:pPr algn="r" fontAlgn="b"/>
                      <a:r>
                        <a:rPr lang="en-US" sz="800" u="none" strike="noStrike">
                          <a:effectLst/>
                        </a:rPr>
                        <a:t> $        9,229 </a:t>
                      </a:r>
                      <a:endParaRPr lang="en-US" sz="800" b="0" i="0" u="none" strike="noStrike">
                        <a:solidFill>
                          <a:srgbClr val="000000"/>
                        </a:solidFill>
                        <a:effectLst/>
                        <a:latin typeface="Calibri" panose="020F0502020204030204" pitchFamily="34" charset="0"/>
                      </a:endParaRPr>
                    </a:p>
                  </a:txBody>
                  <a:tcPr marL="6020" marR="6020" marT="6020" marB="0" anchor="b"/>
                </a:tc>
                <a:tc>
                  <a:txBody>
                    <a:bodyPr/>
                    <a:lstStyle/>
                    <a:p>
                      <a:pPr algn="r" fontAlgn="b"/>
                      <a:r>
                        <a:rPr lang="en-US" sz="800" u="none" strike="noStrike">
                          <a:effectLst/>
                        </a:rPr>
                        <a:t> $      10,260 </a:t>
                      </a:r>
                      <a:endParaRPr lang="en-US" sz="800" b="0" i="0" u="none" strike="noStrike">
                        <a:solidFill>
                          <a:srgbClr val="000000"/>
                        </a:solidFill>
                        <a:effectLst/>
                        <a:latin typeface="Calibri" panose="020F0502020204030204" pitchFamily="34" charset="0"/>
                      </a:endParaRPr>
                    </a:p>
                  </a:txBody>
                  <a:tcPr marL="6020" marR="6020" marT="6020" marB="0" anchor="b"/>
                </a:tc>
                <a:tc>
                  <a:txBody>
                    <a:bodyPr/>
                    <a:lstStyle/>
                    <a:p>
                      <a:pPr algn="r" fontAlgn="b"/>
                      <a:r>
                        <a:rPr lang="en-US" sz="800" u="none" strike="noStrike">
                          <a:effectLst/>
                        </a:rPr>
                        <a:t>17</a:t>
                      </a:r>
                      <a:endParaRPr lang="en-US" sz="800" b="0" i="0" u="none" strike="noStrike">
                        <a:solidFill>
                          <a:srgbClr val="000000"/>
                        </a:solidFill>
                        <a:effectLst/>
                        <a:latin typeface="Calibri" panose="020F0502020204030204" pitchFamily="34" charset="0"/>
                      </a:endParaRPr>
                    </a:p>
                  </a:txBody>
                  <a:tcPr marL="6020" marR="6020" marT="6020" marB="0" anchor="b"/>
                </a:tc>
                <a:tc>
                  <a:txBody>
                    <a:bodyPr/>
                    <a:lstStyle/>
                    <a:p>
                      <a:pPr algn="r" fontAlgn="b"/>
                      <a:r>
                        <a:rPr lang="en-US" sz="800" u="none" strike="noStrike">
                          <a:effectLst/>
                        </a:rPr>
                        <a:t>12</a:t>
                      </a:r>
                      <a:endParaRPr lang="en-US" sz="800" b="0" i="0" u="none" strike="noStrike">
                        <a:solidFill>
                          <a:srgbClr val="000000"/>
                        </a:solidFill>
                        <a:effectLst/>
                        <a:latin typeface="Calibri" panose="020F0502020204030204" pitchFamily="34" charset="0"/>
                      </a:endParaRPr>
                    </a:p>
                  </a:txBody>
                  <a:tcPr marL="6020" marR="6020" marT="6020" marB="0" anchor="b"/>
                </a:tc>
                <a:tc>
                  <a:txBody>
                    <a:bodyPr/>
                    <a:lstStyle/>
                    <a:p>
                      <a:pPr algn="r" fontAlgn="b"/>
                      <a:r>
                        <a:rPr lang="en-US" sz="800" u="none" strike="noStrike">
                          <a:effectLst/>
                        </a:rPr>
                        <a:t>165</a:t>
                      </a:r>
                      <a:endParaRPr lang="en-US" sz="800" b="0" i="0" u="none" strike="noStrike">
                        <a:solidFill>
                          <a:srgbClr val="000000"/>
                        </a:solidFill>
                        <a:effectLst/>
                        <a:latin typeface="Calibri" panose="020F0502020204030204" pitchFamily="34" charset="0"/>
                      </a:endParaRPr>
                    </a:p>
                  </a:txBody>
                  <a:tcPr marL="6020" marR="6020" marT="6020" marB="0" anchor="b"/>
                </a:tc>
                <a:extLst>
                  <a:ext uri="{0D108BD9-81ED-4DB2-BD59-A6C34878D82A}">
                    <a16:rowId xmlns:a16="http://schemas.microsoft.com/office/drawing/2014/main" val="3079351367"/>
                  </a:ext>
                </a:extLst>
              </a:tr>
              <a:tr h="124480">
                <a:tc>
                  <a:txBody>
                    <a:bodyPr/>
                    <a:lstStyle/>
                    <a:p>
                      <a:pPr algn="l" fontAlgn="b"/>
                      <a:r>
                        <a:rPr lang="en-US" sz="800" u="none" strike="noStrike">
                          <a:effectLst/>
                        </a:rPr>
                        <a:t>A07732</a:t>
                      </a:r>
                      <a:endParaRPr lang="en-US" sz="800" b="0" i="0" u="none" strike="noStrike">
                        <a:solidFill>
                          <a:srgbClr val="000000"/>
                        </a:solidFill>
                        <a:effectLst/>
                        <a:latin typeface="Calibri" panose="020F0502020204030204" pitchFamily="34" charset="0"/>
                      </a:endParaRPr>
                    </a:p>
                  </a:txBody>
                  <a:tcPr marL="6020" marR="6020" marT="6020" marB="0" anchor="b"/>
                </a:tc>
                <a:tc>
                  <a:txBody>
                    <a:bodyPr/>
                    <a:lstStyle/>
                    <a:p>
                      <a:pPr algn="l" fontAlgn="b"/>
                      <a:r>
                        <a:rPr lang="en-US" sz="800" u="none" strike="noStrike">
                          <a:effectLst/>
                        </a:rPr>
                        <a:t>Mary Washington Health Alliance, LLC.</a:t>
                      </a:r>
                      <a:endParaRPr lang="en-US" sz="800" b="0" i="0" u="none" strike="noStrike">
                        <a:solidFill>
                          <a:srgbClr val="000000"/>
                        </a:solidFill>
                        <a:effectLst/>
                        <a:latin typeface="Calibri" panose="020F0502020204030204" pitchFamily="34" charset="0"/>
                      </a:endParaRPr>
                    </a:p>
                  </a:txBody>
                  <a:tcPr marL="6020" marR="6020" marT="6020" marB="0" anchor="b"/>
                </a:tc>
                <a:tc>
                  <a:txBody>
                    <a:bodyPr/>
                    <a:lstStyle/>
                    <a:p>
                      <a:pPr algn="r" fontAlgn="b"/>
                      <a:r>
                        <a:rPr lang="en-US" sz="800" u="none" strike="noStrike">
                          <a:effectLst/>
                        </a:rPr>
                        <a:t>6.7%</a:t>
                      </a:r>
                      <a:endParaRPr lang="en-US" sz="800" b="0" i="0" u="none" strike="noStrike">
                        <a:solidFill>
                          <a:srgbClr val="000000"/>
                        </a:solidFill>
                        <a:effectLst/>
                        <a:latin typeface="Calibri" panose="020F0502020204030204" pitchFamily="34" charset="0"/>
                      </a:endParaRPr>
                    </a:p>
                  </a:txBody>
                  <a:tcPr marL="6020" marR="6020" marT="6020" marB="0" anchor="b"/>
                </a:tc>
                <a:tc>
                  <a:txBody>
                    <a:bodyPr/>
                    <a:lstStyle/>
                    <a:p>
                      <a:pPr algn="r" fontAlgn="b"/>
                      <a:r>
                        <a:rPr lang="en-US" sz="800" u="none" strike="noStrike" dirty="0">
                          <a:effectLst/>
                        </a:rPr>
                        <a:t>2.6%</a:t>
                      </a:r>
                      <a:endParaRPr lang="en-US" sz="800" b="0" i="0" u="none" strike="noStrike" dirty="0">
                        <a:solidFill>
                          <a:srgbClr val="000000"/>
                        </a:solidFill>
                        <a:effectLst/>
                        <a:latin typeface="Calibri" panose="020F0502020204030204" pitchFamily="34" charset="0"/>
                      </a:endParaRPr>
                    </a:p>
                  </a:txBody>
                  <a:tcPr marL="6020" marR="6020" marT="6020" marB="0" anchor="b"/>
                </a:tc>
                <a:tc>
                  <a:txBody>
                    <a:bodyPr/>
                    <a:lstStyle/>
                    <a:p>
                      <a:pPr algn="r" fontAlgn="b"/>
                      <a:r>
                        <a:rPr lang="en-US" sz="800" u="none" strike="noStrike">
                          <a:effectLst/>
                        </a:rPr>
                        <a:t>0.8541</a:t>
                      </a:r>
                      <a:endParaRPr lang="en-US" sz="800" b="0" i="0" u="none" strike="noStrike">
                        <a:solidFill>
                          <a:srgbClr val="000000"/>
                        </a:solidFill>
                        <a:effectLst/>
                        <a:latin typeface="Calibri" panose="020F0502020204030204" pitchFamily="34" charset="0"/>
                      </a:endParaRPr>
                    </a:p>
                  </a:txBody>
                  <a:tcPr marL="6020" marR="6020" marT="6020" marB="0" anchor="b"/>
                </a:tc>
                <a:tc>
                  <a:txBody>
                    <a:bodyPr/>
                    <a:lstStyle/>
                    <a:p>
                      <a:pPr algn="r" fontAlgn="b"/>
                      <a:r>
                        <a:rPr lang="en-US" sz="800" u="none" strike="noStrike" dirty="0">
                          <a:effectLst/>
                        </a:rPr>
                        <a:t> $      10,431 </a:t>
                      </a:r>
                      <a:endParaRPr lang="en-US" sz="800" b="0" i="0" u="none" strike="noStrike" dirty="0">
                        <a:solidFill>
                          <a:srgbClr val="000000"/>
                        </a:solidFill>
                        <a:effectLst/>
                        <a:latin typeface="Calibri" panose="020F0502020204030204" pitchFamily="34" charset="0"/>
                      </a:endParaRPr>
                    </a:p>
                  </a:txBody>
                  <a:tcPr marL="6020" marR="6020" marT="6020" marB="0" anchor="b"/>
                </a:tc>
                <a:tc>
                  <a:txBody>
                    <a:bodyPr/>
                    <a:lstStyle/>
                    <a:p>
                      <a:pPr algn="r" fontAlgn="b"/>
                      <a:r>
                        <a:rPr lang="en-US" sz="800" u="none" strike="noStrike">
                          <a:effectLst/>
                        </a:rPr>
                        <a:t> $        9,753 </a:t>
                      </a:r>
                      <a:endParaRPr lang="en-US" sz="800" b="0" i="0" u="none" strike="noStrike">
                        <a:solidFill>
                          <a:srgbClr val="000000"/>
                        </a:solidFill>
                        <a:effectLst/>
                        <a:latin typeface="Calibri" panose="020F0502020204030204" pitchFamily="34" charset="0"/>
                      </a:endParaRPr>
                    </a:p>
                  </a:txBody>
                  <a:tcPr marL="6020" marR="6020" marT="6020" marB="0" anchor="b"/>
                </a:tc>
                <a:tc>
                  <a:txBody>
                    <a:bodyPr/>
                    <a:lstStyle/>
                    <a:p>
                      <a:pPr algn="r" fontAlgn="b"/>
                      <a:r>
                        <a:rPr lang="en-US" sz="800" u="none" strike="noStrike">
                          <a:effectLst/>
                        </a:rPr>
                        <a:t> $        9,733 </a:t>
                      </a:r>
                      <a:endParaRPr lang="en-US" sz="800" b="0" i="0" u="none" strike="noStrike">
                        <a:solidFill>
                          <a:srgbClr val="000000"/>
                        </a:solidFill>
                        <a:effectLst/>
                        <a:latin typeface="Calibri" panose="020F0502020204030204" pitchFamily="34" charset="0"/>
                      </a:endParaRPr>
                    </a:p>
                  </a:txBody>
                  <a:tcPr marL="6020" marR="6020" marT="6020" marB="0" anchor="b"/>
                </a:tc>
                <a:tc>
                  <a:txBody>
                    <a:bodyPr/>
                    <a:lstStyle/>
                    <a:p>
                      <a:pPr algn="r" fontAlgn="b"/>
                      <a:r>
                        <a:rPr lang="en-US" sz="800" u="none" strike="noStrike">
                          <a:effectLst/>
                        </a:rPr>
                        <a:t>16</a:t>
                      </a:r>
                      <a:endParaRPr lang="en-US" sz="800" b="0" i="0" u="none" strike="noStrike">
                        <a:solidFill>
                          <a:srgbClr val="000000"/>
                        </a:solidFill>
                        <a:effectLst/>
                        <a:latin typeface="Calibri" panose="020F0502020204030204" pitchFamily="34" charset="0"/>
                      </a:endParaRPr>
                    </a:p>
                  </a:txBody>
                  <a:tcPr marL="6020" marR="6020" marT="6020" marB="0" anchor="b"/>
                </a:tc>
                <a:tc>
                  <a:txBody>
                    <a:bodyPr/>
                    <a:lstStyle/>
                    <a:p>
                      <a:pPr algn="r" fontAlgn="b"/>
                      <a:r>
                        <a:rPr lang="en-US" sz="800" u="none" strike="noStrike">
                          <a:effectLst/>
                        </a:rPr>
                        <a:t>17</a:t>
                      </a:r>
                      <a:endParaRPr lang="en-US" sz="800" b="0" i="0" u="none" strike="noStrike">
                        <a:solidFill>
                          <a:srgbClr val="000000"/>
                        </a:solidFill>
                        <a:effectLst/>
                        <a:latin typeface="Calibri" panose="020F0502020204030204" pitchFamily="34" charset="0"/>
                      </a:endParaRPr>
                    </a:p>
                  </a:txBody>
                  <a:tcPr marL="6020" marR="6020" marT="6020" marB="0" anchor="b"/>
                </a:tc>
                <a:tc>
                  <a:txBody>
                    <a:bodyPr/>
                    <a:lstStyle/>
                    <a:p>
                      <a:pPr algn="r" fontAlgn="b"/>
                      <a:r>
                        <a:rPr lang="en-US" sz="800" u="none" strike="noStrike">
                          <a:effectLst/>
                        </a:rPr>
                        <a:t>148</a:t>
                      </a:r>
                      <a:endParaRPr lang="en-US" sz="800" b="0" i="0" u="none" strike="noStrike">
                        <a:solidFill>
                          <a:srgbClr val="000000"/>
                        </a:solidFill>
                        <a:effectLst/>
                        <a:latin typeface="Calibri" panose="020F0502020204030204" pitchFamily="34" charset="0"/>
                      </a:endParaRPr>
                    </a:p>
                  </a:txBody>
                  <a:tcPr marL="6020" marR="6020" marT="6020" marB="0" anchor="b"/>
                </a:tc>
                <a:extLst>
                  <a:ext uri="{0D108BD9-81ED-4DB2-BD59-A6C34878D82A}">
                    <a16:rowId xmlns:a16="http://schemas.microsoft.com/office/drawing/2014/main" val="1219561378"/>
                  </a:ext>
                </a:extLst>
              </a:tr>
              <a:tr h="124480">
                <a:tc>
                  <a:txBody>
                    <a:bodyPr/>
                    <a:lstStyle/>
                    <a:p>
                      <a:pPr algn="l" fontAlgn="b"/>
                      <a:r>
                        <a:rPr lang="en-US" sz="800" u="none" strike="noStrike">
                          <a:effectLst/>
                        </a:rPr>
                        <a:t>A24144</a:t>
                      </a:r>
                      <a:endParaRPr lang="en-US" sz="800" b="0" i="0" u="none" strike="noStrike">
                        <a:solidFill>
                          <a:srgbClr val="000000"/>
                        </a:solidFill>
                        <a:effectLst/>
                        <a:latin typeface="Calibri" panose="020F0502020204030204" pitchFamily="34" charset="0"/>
                      </a:endParaRPr>
                    </a:p>
                  </a:txBody>
                  <a:tcPr marL="6020" marR="6020" marT="6020" marB="0" anchor="b"/>
                </a:tc>
                <a:tc>
                  <a:txBody>
                    <a:bodyPr/>
                    <a:lstStyle/>
                    <a:p>
                      <a:pPr algn="l" fontAlgn="b"/>
                      <a:r>
                        <a:rPr lang="en-US" sz="800" u="none" strike="noStrike">
                          <a:effectLst/>
                        </a:rPr>
                        <a:t>Physicians Accountable Care Solutions, LLC</a:t>
                      </a:r>
                      <a:endParaRPr lang="en-US" sz="800" b="0" i="0" u="none" strike="noStrike">
                        <a:solidFill>
                          <a:srgbClr val="000000"/>
                        </a:solidFill>
                        <a:effectLst/>
                        <a:latin typeface="Calibri" panose="020F0502020204030204" pitchFamily="34" charset="0"/>
                      </a:endParaRPr>
                    </a:p>
                  </a:txBody>
                  <a:tcPr marL="6020" marR="6020" marT="6020" marB="0" anchor="b"/>
                </a:tc>
                <a:tc>
                  <a:txBody>
                    <a:bodyPr/>
                    <a:lstStyle/>
                    <a:p>
                      <a:pPr algn="r" fontAlgn="b"/>
                      <a:r>
                        <a:rPr lang="en-US" sz="800" u="none" strike="noStrike">
                          <a:effectLst/>
                        </a:rPr>
                        <a:t>1.6%</a:t>
                      </a:r>
                      <a:endParaRPr lang="en-US" sz="800" b="0" i="0" u="none" strike="noStrike">
                        <a:solidFill>
                          <a:srgbClr val="000000"/>
                        </a:solidFill>
                        <a:effectLst/>
                        <a:latin typeface="Calibri" panose="020F0502020204030204" pitchFamily="34" charset="0"/>
                      </a:endParaRPr>
                    </a:p>
                  </a:txBody>
                  <a:tcPr marL="6020" marR="6020" marT="6020" marB="0" anchor="b"/>
                </a:tc>
                <a:tc>
                  <a:txBody>
                    <a:bodyPr/>
                    <a:lstStyle/>
                    <a:p>
                      <a:pPr algn="r" fontAlgn="b"/>
                      <a:r>
                        <a:rPr lang="en-US" sz="800" u="none" strike="noStrike">
                          <a:effectLst/>
                        </a:rPr>
                        <a:t>2.0%</a:t>
                      </a:r>
                      <a:endParaRPr lang="en-US" sz="800" b="0" i="0" u="none" strike="noStrike">
                        <a:solidFill>
                          <a:srgbClr val="000000"/>
                        </a:solidFill>
                        <a:effectLst/>
                        <a:latin typeface="Calibri" panose="020F0502020204030204" pitchFamily="34" charset="0"/>
                      </a:endParaRPr>
                    </a:p>
                  </a:txBody>
                  <a:tcPr marL="6020" marR="6020" marT="6020" marB="0" anchor="b"/>
                </a:tc>
                <a:tc>
                  <a:txBody>
                    <a:bodyPr/>
                    <a:lstStyle/>
                    <a:p>
                      <a:pPr algn="r" fontAlgn="b"/>
                      <a:r>
                        <a:rPr lang="en-US" sz="800" u="none" strike="noStrike">
                          <a:effectLst/>
                        </a:rPr>
                        <a:t>0.8261</a:t>
                      </a:r>
                      <a:endParaRPr lang="en-US" sz="800" b="0" i="0" u="none" strike="noStrike">
                        <a:solidFill>
                          <a:srgbClr val="000000"/>
                        </a:solidFill>
                        <a:effectLst/>
                        <a:latin typeface="Calibri" panose="020F0502020204030204" pitchFamily="34" charset="0"/>
                      </a:endParaRPr>
                    </a:p>
                  </a:txBody>
                  <a:tcPr marL="6020" marR="6020" marT="6020" marB="0" anchor="b"/>
                </a:tc>
                <a:tc>
                  <a:txBody>
                    <a:bodyPr/>
                    <a:lstStyle/>
                    <a:p>
                      <a:pPr algn="r" fontAlgn="b"/>
                      <a:r>
                        <a:rPr lang="en-US" sz="800" u="none" strike="noStrike" dirty="0">
                          <a:effectLst/>
                        </a:rPr>
                        <a:t> $      10,896 </a:t>
                      </a:r>
                      <a:endParaRPr lang="en-US" sz="800" b="0" i="0" u="none" strike="noStrike" dirty="0">
                        <a:solidFill>
                          <a:srgbClr val="000000"/>
                        </a:solidFill>
                        <a:effectLst/>
                        <a:latin typeface="Calibri" panose="020F0502020204030204" pitchFamily="34" charset="0"/>
                      </a:endParaRPr>
                    </a:p>
                  </a:txBody>
                  <a:tcPr marL="6020" marR="6020" marT="6020" marB="0" anchor="b"/>
                </a:tc>
                <a:tc>
                  <a:txBody>
                    <a:bodyPr/>
                    <a:lstStyle/>
                    <a:p>
                      <a:pPr algn="r" fontAlgn="b"/>
                      <a:r>
                        <a:rPr lang="en-US" sz="800" u="none" strike="noStrike">
                          <a:effectLst/>
                        </a:rPr>
                        <a:t> $      10,322 </a:t>
                      </a:r>
                      <a:endParaRPr lang="en-US" sz="800" b="0" i="0" u="none" strike="noStrike">
                        <a:solidFill>
                          <a:srgbClr val="000000"/>
                        </a:solidFill>
                        <a:effectLst/>
                        <a:latin typeface="Calibri" panose="020F0502020204030204" pitchFamily="34" charset="0"/>
                      </a:endParaRPr>
                    </a:p>
                  </a:txBody>
                  <a:tcPr marL="6020" marR="6020" marT="6020" marB="0" anchor="b"/>
                </a:tc>
                <a:tc>
                  <a:txBody>
                    <a:bodyPr/>
                    <a:lstStyle/>
                    <a:p>
                      <a:pPr algn="r" fontAlgn="b"/>
                      <a:r>
                        <a:rPr lang="en-US" sz="800" u="none" strike="noStrike">
                          <a:effectLst/>
                        </a:rPr>
                        <a:t> $      10,723 </a:t>
                      </a:r>
                      <a:endParaRPr lang="en-US" sz="800" b="0" i="0" u="none" strike="noStrike">
                        <a:solidFill>
                          <a:srgbClr val="000000"/>
                        </a:solidFill>
                        <a:effectLst/>
                        <a:latin typeface="Calibri" panose="020F0502020204030204" pitchFamily="34" charset="0"/>
                      </a:endParaRPr>
                    </a:p>
                  </a:txBody>
                  <a:tcPr marL="6020" marR="6020" marT="6020" marB="0" anchor="b"/>
                </a:tc>
                <a:tc>
                  <a:txBody>
                    <a:bodyPr/>
                    <a:lstStyle/>
                    <a:p>
                      <a:pPr algn="r" fontAlgn="b"/>
                      <a:r>
                        <a:rPr lang="en-US" sz="800" u="none" strike="noStrike">
                          <a:effectLst/>
                        </a:rPr>
                        <a:t>16</a:t>
                      </a:r>
                      <a:endParaRPr lang="en-US" sz="800" b="0" i="0" u="none" strike="noStrike">
                        <a:solidFill>
                          <a:srgbClr val="000000"/>
                        </a:solidFill>
                        <a:effectLst/>
                        <a:latin typeface="Calibri" panose="020F0502020204030204" pitchFamily="34" charset="0"/>
                      </a:endParaRPr>
                    </a:p>
                  </a:txBody>
                  <a:tcPr marL="6020" marR="6020" marT="6020" marB="0" anchor="b"/>
                </a:tc>
                <a:tc>
                  <a:txBody>
                    <a:bodyPr/>
                    <a:lstStyle/>
                    <a:p>
                      <a:pPr algn="r" fontAlgn="b"/>
                      <a:r>
                        <a:rPr lang="en-US" sz="800" u="none" strike="noStrike">
                          <a:effectLst/>
                        </a:rPr>
                        <a:t>13</a:t>
                      </a:r>
                      <a:endParaRPr lang="en-US" sz="800" b="0" i="0" u="none" strike="noStrike">
                        <a:solidFill>
                          <a:srgbClr val="000000"/>
                        </a:solidFill>
                        <a:effectLst/>
                        <a:latin typeface="Calibri" panose="020F0502020204030204" pitchFamily="34" charset="0"/>
                      </a:endParaRPr>
                    </a:p>
                  </a:txBody>
                  <a:tcPr marL="6020" marR="6020" marT="6020" marB="0" anchor="b"/>
                </a:tc>
                <a:tc>
                  <a:txBody>
                    <a:bodyPr/>
                    <a:lstStyle/>
                    <a:p>
                      <a:pPr algn="r" fontAlgn="b"/>
                      <a:r>
                        <a:rPr lang="en-US" sz="800" u="none" strike="noStrike">
                          <a:effectLst/>
                        </a:rPr>
                        <a:t>174</a:t>
                      </a:r>
                      <a:endParaRPr lang="en-US" sz="800" b="0" i="0" u="none" strike="noStrike">
                        <a:solidFill>
                          <a:srgbClr val="000000"/>
                        </a:solidFill>
                        <a:effectLst/>
                        <a:latin typeface="Calibri" panose="020F0502020204030204" pitchFamily="34" charset="0"/>
                      </a:endParaRPr>
                    </a:p>
                  </a:txBody>
                  <a:tcPr marL="6020" marR="6020" marT="6020" marB="0" anchor="b"/>
                </a:tc>
                <a:extLst>
                  <a:ext uri="{0D108BD9-81ED-4DB2-BD59-A6C34878D82A}">
                    <a16:rowId xmlns:a16="http://schemas.microsoft.com/office/drawing/2014/main" val="1715028575"/>
                  </a:ext>
                </a:extLst>
              </a:tr>
              <a:tr h="124480">
                <a:tc>
                  <a:txBody>
                    <a:bodyPr/>
                    <a:lstStyle/>
                    <a:p>
                      <a:pPr algn="l" fontAlgn="b"/>
                      <a:r>
                        <a:rPr lang="en-US" sz="800" u="none" strike="noStrike">
                          <a:effectLst/>
                        </a:rPr>
                        <a:t>A87299</a:t>
                      </a:r>
                      <a:endParaRPr lang="en-US" sz="800" b="0" i="0" u="none" strike="noStrike">
                        <a:solidFill>
                          <a:srgbClr val="000000"/>
                        </a:solidFill>
                        <a:effectLst/>
                        <a:latin typeface="Calibri" panose="020F0502020204030204" pitchFamily="34" charset="0"/>
                      </a:endParaRPr>
                    </a:p>
                  </a:txBody>
                  <a:tcPr marL="6020" marR="6020" marT="6020" marB="0" anchor="b"/>
                </a:tc>
                <a:tc>
                  <a:txBody>
                    <a:bodyPr/>
                    <a:lstStyle/>
                    <a:p>
                      <a:pPr algn="l" fontAlgn="b"/>
                      <a:r>
                        <a:rPr lang="en-US" sz="800" u="none" strike="noStrike" dirty="0" err="1">
                          <a:effectLst/>
                        </a:rPr>
                        <a:t>Aledade</a:t>
                      </a:r>
                      <a:r>
                        <a:rPr lang="en-US" sz="800" u="none" strike="noStrike" dirty="0">
                          <a:effectLst/>
                        </a:rPr>
                        <a:t> Primary Care ACO LLC</a:t>
                      </a:r>
                      <a:endParaRPr lang="en-US" sz="800" b="0" i="0" u="none" strike="noStrike" dirty="0">
                        <a:solidFill>
                          <a:srgbClr val="000000"/>
                        </a:solidFill>
                        <a:effectLst/>
                        <a:latin typeface="Calibri" panose="020F0502020204030204" pitchFamily="34" charset="0"/>
                      </a:endParaRPr>
                    </a:p>
                  </a:txBody>
                  <a:tcPr marL="6020" marR="6020" marT="6020" marB="0" anchor="b"/>
                </a:tc>
                <a:tc>
                  <a:txBody>
                    <a:bodyPr/>
                    <a:lstStyle/>
                    <a:p>
                      <a:pPr algn="r" fontAlgn="b"/>
                      <a:r>
                        <a:rPr lang="en-US" sz="800" u="none" strike="noStrike">
                          <a:effectLst/>
                        </a:rPr>
                        <a:t>-1.0%</a:t>
                      </a:r>
                      <a:endParaRPr lang="en-US" sz="800" b="0" i="0" u="none" strike="noStrike">
                        <a:solidFill>
                          <a:srgbClr val="000000"/>
                        </a:solidFill>
                        <a:effectLst/>
                        <a:latin typeface="Calibri" panose="020F0502020204030204" pitchFamily="34" charset="0"/>
                      </a:endParaRPr>
                    </a:p>
                  </a:txBody>
                  <a:tcPr marL="6020" marR="6020" marT="6020" marB="0" anchor="b"/>
                </a:tc>
                <a:tc>
                  <a:txBody>
                    <a:bodyPr/>
                    <a:lstStyle/>
                    <a:p>
                      <a:pPr algn="r" fontAlgn="b"/>
                      <a:r>
                        <a:rPr lang="en-US" sz="800" u="none" strike="noStrike">
                          <a:effectLst/>
                        </a:rPr>
                        <a:t>3.1%</a:t>
                      </a:r>
                      <a:endParaRPr lang="en-US" sz="800" b="0" i="0" u="none" strike="noStrike">
                        <a:solidFill>
                          <a:srgbClr val="000000"/>
                        </a:solidFill>
                        <a:effectLst/>
                        <a:latin typeface="Calibri" panose="020F0502020204030204" pitchFamily="34" charset="0"/>
                      </a:endParaRPr>
                    </a:p>
                  </a:txBody>
                  <a:tcPr marL="6020" marR="6020" marT="6020" marB="0" anchor="b"/>
                </a:tc>
                <a:tc>
                  <a:txBody>
                    <a:bodyPr/>
                    <a:lstStyle/>
                    <a:p>
                      <a:pPr algn="r" fontAlgn="b"/>
                      <a:r>
                        <a:rPr lang="en-US" sz="800" u="none" strike="noStrike">
                          <a:effectLst/>
                        </a:rPr>
                        <a:t>0.9151</a:t>
                      </a:r>
                      <a:endParaRPr lang="en-US" sz="800" b="0" i="0" u="none" strike="noStrike">
                        <a:solidFill>
                          <a:srgbClr val="000000"/>
                        </a:solidFill>
                        <a:effectLst/>
                        <a:latin typeface="Calibri" panose="020F0502020204030204" pitchFamily="34" charset="0"/>
                      </a:endParaRPr>
                    </a:p>
                  </a:txBody>
                  <a:tcPr marL="6020" marR="6020" marT="6020" marB="0" anchor="b"/>
                </a:tc>
                <a:tc>
                  <a:txBody>
                    <a:bodyPr/>
                    <a:lstStyle/>
                    <a:p>
                      <a:pPr algn="r" fontAlgn="b"/>
                      <a:r>
                        <a:rPr lang="en-US" sz="800" u="none" strike="noStrike">
                          <a:effectLst/>
                        </a:rPr>
                        <a:t> $      10,623 </a:t>
                      </a:r>
                      <a:endParaRPr lang="en-US" sz="800" b="0" i="0" u="none" strike="noStrike">
                        <a:solidFill>
                          <a:srgbClr val="000000"/>
                        </a:solidFill>
                        <a:effectLst/>
                        <a:latin typeface="Calibri" panose="020F0502020204030204" pitchFamily="34" charset="0"/>
                      </a:endParaRPr>
                    </a:p>
                  </a:txBody>
                  <a:tcPr marL="6020" marR="6020" marT="6020" marB="0" anchor="b"/>
                </a:tc>
                <a:tc>
                  <a:txBody>
                    <a:bodyPr/>
                    <a:lstStyle/>
                    <a:p>
                      <a:pPr algn="r" fontAlgn="b"/>
                      <a:r>
                        <a:rPr lang="en-US" sz="800" u="none" strike="noStrike">
                          <a:effectLst/>
                        </a:rPr>
                        <a:t> $        9,993 </a:t>
                      </a:r>
                      <a:endParaRPr lang="en-US" sz="800" b="0" i="0" u="none" strike="noStrike">
                        <a:solidFill>
                          <a:srgbClr val="000000"/>
                        </a:solidFill>
                        <a:effectLst/>
                        <a:latin typeface="Calibri" panose="020F0502020204030204" pitchFamily="34" charset="0"/>
                      </a:endParaRPr>
                    </a:p>
                  </a:txBody>
                  <a:tcPr marL="6020" marR="6020" marT="6020" marB="0" anchor="b"/>
                </a:tc>
                <a:tc>
                  <a:txBody>
                    <a:bodyPr/>
                    <a:lstStyle/>
                    <a:p>
                      <a:pPr algn="r" fontAlgn="b"/>
                      <a:r>
                        <a:rPr lang="en-US" sz="800" u="none" strike="noStrike">
                          <a:effectLst/>
                        </a:rPr>
                        <a:t> $      10,727 </a:t>
                      </a:r>
                      <a:endParaRPr lang="en-US" sz="800" b="0" i="0" u="none" strike="noStrike">
                        <a:solidFill>
                          <a:srgbClr val="000000"/>
                        </a:solidFill>
                        <a:effectLst/>
                        <a:latin typeface="Calibri" panose="020F0502020204030204" pitchFamily="34" charset="0"/>
                      </a:endParaRPr>
                    </a:p>
                  </a:txBody>
                  <a:tcPr marL="6020" marR="6020" marT="6020" marB="0" anchor="b"/>
                </a:tc>
                <a:tc>
                  <a:txBody>
                    <a:bodyPr/>
                    <a:lstStyle/>
                    <a:p>
                      <a:pPr algn="r" fontAlgn="b"/>
                      <a:r>
                        <a:rPr lang="en-US" sz="800" u="none" strike="noStrike">
                          <a:effectLst/>
                        </a:rPr>
                        <a:t>17</a:t>
                      </a:r>
                      <a:endParaRPr lang="en-US" sz="800" b="0" i="0" u="none" strike="noStrike">
                        <a:solidFill>
                          <a:srgbClr val="000000"/>
                        </a:solidFill>
                        <a:effectLst/>
                        <a:latin typeface="Calibri" panose="020F0502020204030204" pitchFamily="34" charset="0"/>
                      </a:endParaRPr>
                    </a:p>
                  </a:txBody>
                  <a:tcPr marL="6020" marR="6020" marT="6020" marB="0" anchor="b"/>
                </a:tc>
                <a:tc>
                  <a:txBody>
                    <a:bodyPr/>
                    <a:lstStyle/>
                    <a:p>
                      <a:pPr algn="r" fontAlgn="b"/>
                      <a:r>
                        <a:rPr lang="en-US" sz="800" u="none" strike="noStrike">
                          <a:effectLst/>
                        </a:rPr>
                        <a:t>12</a:t>
                      </a:r>
                      <a:endParaRPr lang="en-US" sz="800" b="0" i="0" u="none" strike="noStrike">
                        <a:solidFill>
                          <a:srgbClr val="000000"/>
                        </a:solidFill>
                        <a:effectLst/>
                        <a:latin typeface="Calibri" panose="020F0502020204030204" pitchFamily="34" charset="0"/>
                      </a:endParaRPr>
                    </a:p>
                  </a:txBody>
                  <a:tcPr marL="6020" marR="6020" marT="6020" marB="0" anchor="b"/>
                </a:tc>
                <a:tc>
                  <a:txBody>
                    <a:bodyPr/>
                    <a:lstStyle/>
                    <a:p>
                      <a:pPr algn="r" fontAlgn="b"/>
                      <a:r>
                        <a:rPr lang="en-US" sz="800" u="none" strike="noStrike">
                          <a:effectLst/>
                        </a:rPr>
                        <a:t>165</a:t>
                      </a:r>
                      <a:endParaRPr lang="en-US" sz="800" b="0" i="0" u="none" strike="noStrike">
                        <a:solidFill>
                          <a:srgbClr val="000000"/>
                        </a:solidFill>
                        <a:effectLst/>
                        <a:latin typeface="Calibri" panose="020F0502020204030204" pitchFamily="34" charset="0"/>
                      </a:endParaRPr>
                    </a:p>
                  </a:txBody>
                  <a:tcPr marL="6020" marR="6020" marT="6020" marB="0" anchor="b"/>
                </a:tc>
                <a:extLst>
                  <a:ext uri="{0D108BD9-81ED-4DB2-BD59-A6C34878D82A}">
                    <a16:rowId xmlns:a16="http://schemas.microsoft.com/office/drawing/2014/main" val="3681422519"/>
                  </a:ext>
                </a:extLst>
              </a:tr>
              <a:tr h="124480">
                <a:tc>
                  <a:txBody>
                    <a:bodyPr/>
                    <a:lstStyle/>
                    <a:p>
                      <a:pPr algn="l" fontAlgn="b"/>
                      <a:r>
                        <a:rPr lang="en-US" sz="800" u="none" strike="noStrike">
                          <a:effectLst/>
                        </a:rPr>
                        <a:t>A94900</a:t>
                      </a:r>
                      <a:endParaRPr lang="en-US" sz="800" b="0" i="0" u="none" strike="noStrike">
                        <a:solidFill>
                          <a:srgbClr val="000000"/>
                        </a:solidFill>
                        <a:effectLst/>
                        <a:latin typeface="Calibri" panose="020F0502020204030204" pitchFamily="34" charset="0"/>
                      </a:endParaRPr>
                    </a:p>
                  </a:txBody>
                  <a:tcPr marL="6020" marR="6020" marT="6020" marB="0" anchor="b"/>
                </a:tc>
                <a:tc>
                  <a:txBody>
                    <a:bodyPr/>
                    <a:lstStyle/>
                    <a:p>
                      <a:pPr algn="l" fontAlgn="b"/>
                      <a:r>
                        <a:rPr lang="en-US" sz="800" u="none" strike="noStrike">
                          <a:effectLst/>
                        </a:rPr>
                        <a:t>Western Maryland Physician Network LLC</a:t>
                      </a:r>
                      <a:endParaRPr lang="en-US" sz="800" b="0" i="0" u="none" strike="noStrike">
                        <a:solidFill>
                          <a:srgbClr val="000000"/>
                        </a:solidFill>
                        <a:effectLst/>
                        <a:latin typeface="Calibri" panose="020F0502020204030204" pitchFamily="34" charset="0"/>
                      </a:endParaRPr>
                    </a:p>
                  </a:txBody>
                  <a:tcPr marL="6020" marR="6020" marT="6020" marB="0" anchor="b"/>
                </a:tc>
                <a:tc>
                  <a:txBody>
                    <a:bodyPr/>
                    <a:lstStyle/>
                    <a:p>
                      <a:pPr algn="r" fontAlgn="b"/>
                      <a:r>
                        <a:rPr lang="en-US" sz="800" u="none" strike="noStrike">
                          <a:effectLst/>
                        </a:rPr>
                        <a:t>-8.5%</a:t>
                      </a:r>
                      <a:endParaRPr lang="en-US" sz="800" b="0" i="0" u="none" strike="noStrike">
                        <a:solidFill>
                          <a:srgbClr val="000000"/>
                        </a:solidFill>
                        <a:effectLst/>
                        <a:latin typeface="Calibri" panose="020F0502020204030204" pitchFamily="34" charset="0"/>
                      </a:endParaRPr>
                    </a:p>
                  </a:txBody>
                  <a:tcPr marL="6020" marR="6020" marT="6020" marB="0" anchor="b"/>
                </a:tc>
                <a:tc>
                  <a:txBody>
                    <a:bodyPr/>
                    <a:lstStyle/>
                    <a:p>
                      <a:pPr algn="r" fontAlgn="b"/>
                      <a:r>
                        <a:rPr lang="en-US" sz="800" u="none" strike="noStrike">
                          <a:effectLst/>
                        </a:rPr>
                        <a:t>3.5%</a:t>
                      </a:r>
                      <a:endParaRPr lang="en-US" sz="800" b="0" i="0" u="none" strike="noStrike">
                        <a:solidFill>
                          <a:srgbClr val="000000"/>
                        </a:solidFill>
                        <a:effectLst/>
                        <a:latin typeface="Calibri" panose="020F0502020204030204" pitchFamily="34" charset="0"/>
                      </a:endParaRPr>
                    </a:p>
                  </a:txBody>
                  <a:tcPr marL="6020" marR="6020" marT="6020" marB="0" anchor="b"/>
                </a:tc>
                <a:tc>
                  <a:txBody>
                    <a:bodyPr/>
                    <a:lstStyle/>
                    <a:p>
                      <a:pPr algn="r" fontAlgn="b"/>
                      <a:r>
                        <a:rPr lang="en-US" sz="800" u="none" strike="noStrike">
                          <a:effectLst/>
                        </a:rPr>
                        <a:t>0.88</a:t>
                      </a:r>
                      <a:endParaRPr lang="en-US" sz="800" b="0" i="0" u="none" strike="noStrike">
                        <a:solidFill>
                          <a:srgbClr val="000000"/>
                        </a:solidFill>
                        <a:effectLst/>
                        <a:latin typeface="Calibri" panose="020F0502020204030204" pitchFamily="34" charset="0"/>
                      </a:endParaRPr>
                    </a:p>
                  </a:txBody>
                  <a:tcPr marL="6020" marR="6020" marT="6020" marB="0" anchor="b"/>
                </a:tc>
                <a:tc>
                  <a:txBody>
                    <a:bodyPr/>
                    <a:lstStyle/>
                    <a:p>
                      <a:pPr algn="r" fontAlgn="b"/>
                      <a:r>
                        <a:rPr lang="en-US" sz="800" u="none" strike="noStrike" dirty="0">
                          <a:effectLst/>
                        </a:rPr>
                        <a:t> $      12,966 </a:t>
                      </a:r>
                      <a:endParaRPr lang="en-US" sz="800" b="0" i="0" u="none" strike="noStrike" dirty="0">
                        <a:solidFill>
                          <a:srgbClr val="000000"/>
                        </a:solidFill>
                        <a:effectLst/>
                        <a:latin typeface="Calibri" panose="020F0502020204030204" pitchFamily="34" charset="0"/>
                      </a:endParaRPr>
                    </a:p>
                  </a:txBody>
                  <a:tcPr marL="6020" marR="6020" marT="6020" marB="0" anchor="b"/>
                </a:tc>
                <a:tc>
                  <a:txBody>
                    <a:bodyPr/>
                    <a:lstStyle/>
                    <a:p>
                      <a:pPr algn="r" fontAlgn="b"/>
                      <a:r>
                        <a:rPr lang="en-US" sz="800" u="none" strike="noStrike">
                          <a:effectLst/>
                        </a:rPr>
                        <a:t> $      12,580 </a:t>
                      </a:r>
                      <a:endParaRPr lang="en-US" sz="800" b="0" i="0" u="none" strike="noStrike">
                        <a:solidFill>
                          <a:srgbClr val="000000"/>
                        </a:solidFill>
                        <a:effectLst/>
                        <a:latin typeface="Calibri" panose="020F0502020204030204" pitchFamily="34" charset="0"/>
                      </a:endParaRPr>
                    </a:p>
                  </a:txBody>
                  <a:tcPr marL="6020" marR="6020" marT="6020" marB="0" anchor="b"/>
                </a:tc>
                <a:tc>
                  <a:txBody>
                    <a:bodyPr/>
                    <a:lstStyle/>
                    <a:p>
                      <a:pPr algn="r" fontAlgn="b"/>
                      <a:r>
                        <a:rPr lang="en-US" sz="800" u="none" strike="noStrike">
                          <a:effectLst/>
                        </a:rPr>
                        <a:t> $      14,068 </a:t>
                      </a:r>
                      <a:endParaRPr lang="en-US" sz="800" b="0" i="0" u="none" strike="noStrike">
                        <a:solidFill>
                          <a:srgbClr val="000000"/>
                        </a:solidFill>
                        <a:effectLst/>
                        <a:latin typeface="Calibri" panose="020F0502020204030204" pitchFamily="34" charset="0"/>
                      </a:endParaRPr>
                    </a:p>
                  </a:txBody>
                  <a:tcPr marL="6020" marR="6020" marT="6020" marB="0" anchor="b"/>
                </a:tc>
                <a:tc>
                  <a:txBody>
                    <a:bodyPr/>
                    <a:lstStyle/>
                    <a:p>
                      <a:pPr algn="r" fontAlgn="b"/>
                      <a:r>
                        <a:rPr lang="en-US" sz="800" u="none" strike="noStrike">
                          <a:effectLst/>
                        </a:rPr>
                        <a:t>17</a:t>
                      </a:r>
                      <a:endParaRPr lang="en-US" sz="800" b="0" i="0" u="none" strike="noStrike">
                        <a:solidFill>
                          <a:srgbClr val="000000"/>
                        </a:solidFill>
                        <a:effectLst/>
                        <a:latin typeface="Calibri" panose="020F0502020204030204" pitchFamily="34" charset="0"/>
                      </a:endParaRPr>
                    </a:p>
                  </a:txBody>
                  <a:tcPr marL="6020" marR="6020" marT="6020" marB="0" anchor="b"/>
                </a:tc>
                <a:tc>
                  <a:txBody>
                    <a:bodyPr/>
                    <a:lstStyle/>
                    <a:p>
                      <a:pPr algn="r" fontAlgn="b"/>
                      <a:r>
                        <a:rPr lang="en-US" sz="800" u="none" strike="noStrike">
                          <a:effectLst/>
                        </a:rPr>
                        <a:t>21</a:t>
                      </a:r>
                      <a:endParaRPr lang="en-US" sz="800" b="0" i="0" u="none" strike="noStrike">
                        <a:solidFill>
                          <a:srgbClr val="000000"/>
                        </a:solidFill>
                        <a:effectLst/>
                        <a:latin typeface="Calibri" panose="020F0502020204030204" pitchFamily="34" charset="0"/>
                      </a:endParaRPr>
                    </a:p>
                  </a:txBody>
                  <a:tcPr marL="6020" marR="6020" marT="6020" marB="0" anchor="b"/>
                </a:tc>
                <a:tc>
                  <a:txBody>
                    <a:bodyPr/>
                    <a:lstStyle/>
                    <a:p>
                      <a:pPr algn="r" fontAlgn="b"/>
                      <a:r>
                        <a:rPr lang="en-US" sz="800" u="none" strike="noStrike">
                          <a:effectLst/>
                        </a:rPr>
                        <a:t>180</a:t>
                      </a:r>
                      <a:endParaRPr lang="en-US" sz="800" b="0" i="0" u="none" strike="noStrike">
                        <a:solidFill>
                          <a:srgbClr val="000000"/>
                        </a:solidFill>
                        <a:effectLst/>
                        <a:latin typeface="Calibri" panose="020F0502020204030204" pitchFamily="34" charset="0"/>
                      </a:endParaRPr>
                    </a:p>
                  </a:txBody>
                  <a:tcPr marL="6020" marR="6020" marT="6020" marB="0" anchor="b"/>
                </a:tc>
                <a:extLst>
                  <a:ext uri="{0D108BD9-81ED-4DB2-BD59-A6C34878D82A}">
                    <a16:rowId xmlns:a16="http://schemas.microsoft.com/office/drawing/2014/main" val="3539994933"/>
                  </a:ext>
                </a:extLst>
              </a:tr>
              <a:tr h="124480">
                <a:tc>
                  <a:txBody>
                    <a:bodyPr/>
                    <a:lstStyle/>
                    <a:p>
                      <a:pPr algn="l" fontAlgn="b"/>
                      <a:r>
                        <a:rPr lang="en-US" sz="800" u="none" strike="noStrike">
                          <a:effectLst/>
                        </a:rPr>
                        <a:t>A98243</a:t>
                      </a:r>
                      <a:endParaRPr lang="en-US" sz="800" b="0" i="0" u="none" strike="noStrike">
                        <a:solidFill>
                          <a:srgbClr val="000000"/>
                        </a:solidFill>
                        <a:effectLst/>
                        <a:latin typeface="Calibri" panose="020F0502020204030204" pitchFamily="34" charset="0"/>
                      </a:endParaRPr>
                    </a:p>
                  </a:txBody>
                  <a:tcPr marL="6020" marR="6020" marT="6020" marB="0" anchor="b"/>
                </a:tc>
                <a:tc>
                  <a:txBody>
                    <a:bodyPr/>
                    <a:lstStyle/>
                    <a:p>
                      <a:pPr algn="l" fontAlgn="b"/>
                      <a:r>
                        <a:rPr lang="en-US" sz="800" u="none" strike="noStrike" dirty="0">
                          <a:effectLst/>
                        </a:rPr>
                        <a:t>USMM ACCOUNTABLE CARE PARTNERS, LLC</a:t>
                      </a:r>
                      <a:endParaRPr lang="en-US" sz="800" b="0" i="0" u="none" strike="noStrike" dirty="0">
                        <a:solidFill>
                          <a:srgbClr val="000000"/>
                        </a:solidFill>
                        <a:effectLst/>
                        <a:latin typeface="Calibri" panose="020F0502020204030204" pitchFamily="34" charset="0"/>
                      </a:endParaRPr>
                    </a:p>
                  </a:txBody>
                  <a:tcPr marL="6020" marR="6020" marT="6020" marB="0" anchor="b"/>
                </a:tc>
                <a:tc>
                  <a:txBody>
                    <a:bodyPr/>
                    <a:lstStyle/>
                    <a:p>
                      <a:pPr algn="r" fontAlgn="b"/>
                      <a:r>
                        <a:rPr lang="en-US" sz="800" u="none" strike="noStrike">
                          <a:effectLst/>
                        </a:rPr>
                        <a:t>8.5%</a:t>
                      </a:r>
                      <a:endParaRPr lang="en-US" sz="800" b="0" i="0" u="none" strike="noStrike">
                        <a:solidFill>
                          <a:srgbClr val="000000"/>
                        </a:solidFill>
                        <a:effectLst/>
                        <a:latin typeface="Calibri" panose="020F0502020204030204" pitchFamily="34" charset="0"/>
                      </a:endParaRPr>
                    </a:p>
                  </a:txBody>
                  <a:tcPr marL="6020" marR="6020" marT="6020" marB="0" anchor="b"/>
                </a:tc>
                <a:tc>
                  <a:txBody>
                    <a:bodyPr/>
                    <a:lstStyle/>
                    <a:p>
                      <a:pPr algn="r" fontAlgn="b"/>
                      <a:r>
                        <a:rPr lang="en-US" sz="800" u="none" strike="noStrike">
                          <a:effectLst/>
                        </a:rPr>
                        <a:t>2.5%</a:t>
                      </a:r>
                      <a:endParaRPr lang="en-US" sz="800" b="0" i="0" u="none" strike="noStrike">
                        <a:solidFill>
                          <a:srgbClr val="000000"/>
                        </a:solidFill>
                        <a:effectLst/>
                        <a:latin typeface="Calibri" panose="020F0502020204030204" pitchFamily="34" charset="0"/>
                      </a:endParaRPr>
                    </a:p>
                  </a:txBody>
                  <a:tcPr marL="6020" marR="6020" marT="6020" marB="0" anchor="b"/>
                </a:tc>
                <a:tc>
                  <a:txBody>
                    <a:bodyPr/>
                    <a:lstStyle/>
                    <a:p>
                      <a:pPr algn="r" fontAlgn="b"/>
                      <a:r>
                        <a:rPr lang="en-US" sz="800" u="none" strike="noStrike">
                          <a:effectLst/>
                        </a:rPr>
                        <a:t>0.9206</a:t>
                      </a:r>
                      <a:endParaRPr lang="en-US" sz="800" b="0" i="0" u="none" strike="noStrike">
                        <a:solidFill>
                          <a:srgbClr val="000000"/>
                        </a:solidFill>
                        <a:effectLst/>
                        <a:latin typeface="Calibri" panose="020F0502020204030204" pitchFamily="34" charset="0"/>
                      </a:endParaRPr>
                    </a:p>
                  </a:txBody>
                  <a:tcPr marL="6020" marR="6020" marT="6020" marB="0" anchor="b"/>
                </a:tc>
                <a:tc>
                  <a:txBody>
                    <a:bodyPr/>
                    <a:lstStyle/>
                    <a:p>
                      <a:pPr algn="r" fontAlgn="b"/>
                      <a:r>
                        <a:rPr lang="en-US" sz="800" u="none" strike="noStrike" dirty="0">
                          <a:effectLst/>
                        </a:rPr>
                        <a:t> $      27,911 </a:t>
                      </a:r>
                      <a:endParaRPr lang="en-US" sz="800" b="0" i="0" u="none" strike="noStrike" dirty="0">
                        <a:solidFill>
                          <a:srgbClr val="000000"/>
                        </a:solidFill>
                        <a:effectLst/>
                        <a:latin typeface="Calibri" panose="020F0502020204030204" pitchFamily="34" charset="0"/>
                      </a:endParaRPr>
                    </a:p>
                  </a:txBody>
                  <a:tcPr marL="6020" marR="6020" marT="6020" marB="0" anchor="b"/>
                </a:tc>
                <a:tc>
                  <a:txBody>
                    <a:bodyPr/>
                    <a:lstStyle/>
                    <a:p>
                      <a:pPr algn="r" fontAlgn="b"/>
                      <a:r>
                        <a:rPr lang="en-US" sz="800" u="none" strike="noStrike">
                          <a:effectLst/>
                        </a:rPr>
                        <a:t> $      27,834 </a:t>
                      </a:r>
                      <a:endParaRPr lang="en-US" sz="800" b="0" i="0" u="none" strike="noStrike">
                        <a:solidFill>
                          <a:srgbClr val="000000"/>
                        </a:solidFill>
                        <a:effectLst/>
                        <a:latin typeface="Calibri" panose="020F0502020204030204" pitchFamily="34" charset="0"/>
                      </a:endParaRPr>
                    </a:p>
                  </a:txBody>
                  <a:tcPr marL="6020" marR="6020" marT="6020" marB="0" anchor="b"/>
                </a:tc>
                <a:tc>
                  <a:txBody>
                    <a:bodyPr/>
                    <a:lstStyle/>
                    <a:p>
                      <a:pPr algn="r" fontAlgn="b"/>
                      <a:r>
                        <a:rPr lang="en-US" sz="800" u="none" strike="noStrike">
                          <a:effectLst/>
                        </a:rPr>
                        <a:t> $      25,546 </a:t>
                      </a:r>
                      <a:endParaRPr lang="en-US" sz="800" b="0" i="0" u="none" strike="noStrike">
                        <a:solidFill>
                          <a:srgbClr val="000000"/>
                        </a:solidFill>
                        <a:effectLst/>
                        <a:latin typeface="Calibri" panose="020F0502020204030204" pitchFamily="34" charset="0"/>
                      </a:endParaRPr>
                    </a:p>
                  </a:txBody>
                  <a:tcPr marL="6020" marR="6020" marT="6020" marB="0" anchor="b"/>
                </a:tc>
                <a:tc>
                  <a:txBody>
                    <a:bodyPr/>
                    <a:lstStyle/>
                    <a:p>
                      <a:pPr algn="r" fontAlgn="b"/>
                      <a:r>
                        <a:rPr lang="en-US" sz="800" u="none" strike="noStrike">
                          <a:effectLst/>
                        </a:rPr>
                        <a:t>39</a:t>
                      </a:r>
                      <a:endParaRPr lang="en-US" sz="800" b="0" i="0" u="none" strike="noStrike">
                        <a:solidFill>
                          <a:srgbClr val="000000"/>
                        </a:solidFill>
                        <a:effectLst/>
                        <a:latin typeface="Calibri" panose="020F0502020204030204" pitchFamily="34" charset="0"/>
                      </a:endParaRPr>
                    </a:p>
                  </a:txBody>
                  <a:tcPr marL="6020" marR="6020" marT="6020" marB="0" anchor="b"/>
                </a:tc>
                <a:tc>
                  <a:txBody>
                    <a:bodyPr/>
                    <a:lstStyle/>
                    <a:p>
                      <a:pPr algn="r" fontAlgn="b"/>
                      <a:r>
                        <a:rPr lang="en-US" sz="800" u="none" strike="noStrike">
                          <a:effectLst/>
                        </a:rPr>
                        <a:t>26</a:t>
                      </a:r>
                      <a:endParaRPr lang="en-US" sz="800" b="0" i="0" u="none" strike="noStrike">
                        <a:solidFill>
                          <a:srgbClr val="000000"/>
                        </a:solidFill>
                        <a:effectLst/>
                        <a:latin typeface="Calibri" panose="020F0502020204030204" pitchFamily="34" charset="0"/>
                      </a:endParaRPr>
                    </a:p>
                  </a:txBody>
                  <a:tcPr marL="6020" marR="6020" marT="6020" marB="0" anchor="b"/>
                </a:tc>
                <a:tc>
                  <a:txBody>
                    <a:bodyPr/>
                    <a:lstStyle/>
                    <a:p>
                      <a:pPr algn="r" fontAlgn="b"/>
                      <a:r>
                        <a:rPr lang="en-US" sz="800" u="none" strike="noStrike">
                          <a:effectLst/>
                        </a:rPr>
                        <a:t>220</a:t>
                      </a:r>
                      <a:endParaRPr lang="en-US" sz="800" b="0" i="0" u="none" strike="noStrike">
                        <a:solidFill>
                          <a:srgbClr val="000000"/>
                        </a:solidFill>
                        <a:effectLst/>
                        <a:latin typeface="Calibri" panose="020F0502020204030204" pitchFamily="34" charset="0"/>
                      </a:endParaRPr>
                    </a:p>
                  </a:txBody>
                  <a:tcPr marL="6020" marR="6020" marT="6020" marB="0" anchor="b"/>
                </a:tc>
                <a:extLst>
                  <a:ext uri="{0D108BD9-81ED-4DB2-BD59-A6C34878D82A}">
                    <a16:rowId xmlns:a16="http://schemas.microsoft.com/office/drawing/2014/main" val="1149282894"/>
                  </a:ext>
                </a:extLst>
              </a:tr>
              <a:tr h="124480">
                <a:tc>
                  <a:txBody>
                    <a:bodyPr/>
                    <a:lstStyle/>
                    <a:p>
                      <a:pPr algn="l" fontAlgn="b"/>
                      <a:r>
                        <a:rPr lang="en-US" sz="800" u="none" strike="noStrike">
                          <a:effectLst/>
                        </a:rPr>
                        <a:t>A93261</a:t>
                      </a:r>
                      <a:endParaRPr lang="en-US" sz="800" b="0" i="0" u="none" strike="noStrike">
                        <a:solidFill>
                          <a:srgbClr val="000000"/>
                        </a:solidFill>
                        <a:effectLst/>
                        <a:latin typeface="Calibri" panose="020F0502020204030204" pitchFamily="34" charset="0"/>
                      </a:endParaRPr>
                    </a:p>
                  </a:txBody>
                  <a:tcPr marL="6020" marR="6020" marT="6020" marB="0" anchor="b"/>
                </a:tc>
                <a:tc>
                  <a:txBody>
                    <a:bodyPr/>
                    <a:lstStyle/>
                    <a:p>
                      <a:pPr algn="l" fontAlgn="b"/>
                      <a:r>
                        <a:rPr lang="en-US" sz="800" u="none" strike="noStrike">
                          <a:effectLst/>
                        </a:rPr>
                        <a:t>Rural Solutions, LLC</a:t>
                      </a:r>
                      <a:endParaRPr lang="en-US" sz="800" b="0" i="0" u="none" strike="noStrike">
                        <a:solidFill>
                          <a:srgbClr val="000000"/>
                        </a:solidFill>
                        <a:effectLst/>
                        <a:latin typeface="Calibri" panose="020F0502020204030204" pitchFamily="34" charset="0"/>
                      </a:endParaRPr>
                    </a:p>
                  </a:txBody>
                  <a:tcPr marL="6020" marR="6020" marT="6020" marB="0" anchor="b"/>
                </a:tc>
                <a:tc>
                  <a:txBody>
                    <a:bodyPr/>
                    <a:lstStyle/>
                    <a:p>
                      <a:pPr algn="r" fontAlgn="b"/>
                      <a:r>
                        <a:rPr lang="en-US" sz="800" u="none" strike="noStrike">
                          <a:effectLst/>
                        </a:rPr>
                        <a:t>0.5%</a:t>
                      </a:r>
                      <a:endParaRPr lang="en-US" sz="800" b="0" i="0" u="none" strike="noStrike">
                        <a:solidFill>
                          <a:srgbClr val="000000"/>
                        </a:solidFill>
                        <a:effectLst/>
                        <a:latin typeface="Calibri" panose="020F0502020204030204" pitchFamily="34" charset="0"/>
                      </a:endParaRPr>
                    </a:p>
                  </a:txBody>
                  <a:tcPr marL="6020" marR="6020" marT="6020" marB="0" anchor="b"/>
                </a:tc>
                <a:tc>
                  <a:txBody>
                    <a:bodyPr/>
                    <a:lstStyle/>
                    <a:p>
                      <a:pPr algn="r" fontAlgn="b"/>
                      <a:r>
                        <a:rPr lang="en-US" sz="800" u="none" strike="noStrike">
                          <a:effectLst/>
                        </a:rPr>
                        <a:t>2.7%</a:t>
                      </a:r>
                      <a:endParaRPr lang="en-US" sz="800" b="0" i="0" u="none" strike="noStrike">
                        <a:solidFill>
                          <a:srgbClr val="000000"/>
                        </a:solidFill>
                        <a:effectLst/>
                        <a:latin typeface="Calibri" panose="020F0502020204030204" pitchFamily="34" charset="0"/>
                      </a:endParaRPr>
                    </a:p>
                  </a:txBody>
                  <a:tcPr marL="6020" marR="6020" marT="6020" marB="0" anchor="b"/>
                </a:tc>
                <a:tc>
                  <a:txBody>
                    <a:bodyPr/>
                    <a:lstStyle/>
                    <a:p>
                      <a:pPr algn="r" fontAlgn="b"/>
                      <a:r>
                        <a:rPr lang="en-US" sz="800" u="none" strike="noStrike">
                          <a:effectLst/>
                        </a:rPr>
                        <a:t>0.8213</a:t>
                      </a:r>
                      <a:endParaRPr lang="en-US" sz="800" b="0" i="0" u="none" strike="noStrike">
                        <a:solidFill>
                          <a:srgbClr val="000000"/>
                        </a:solidFill>
                        <a:effectLst/>
                        <a:latin typeface="Calibri" panose="020F0502020204030204" pitchFamily="34" charset="0"/>
                      </a:endParaRPr>
                    </a:p>
                  </a:txBody>
                  <a:tcPr marL="6020" marR="6020" marT="6020" marB="0" anchor="b"/>
                </a:tc>
                <a:tc>
                  <a:txBody>
                    <a:bodyPr/>
                    <a:lstStyle/>
                    <a:p>
                      <a:pPr algn="r" fontAlgn="b"/>
                      <a:r>
                        <a:rPr lang="en-US" sz="800" u="none" strike="noStrike" dirty="0">
                          <a:effectLst/>
                        </a:rPr>
                        <a:t> $      11,977 </a:t>
                      </a:r>
                      <a:endParaRPr lang="en-US" sz="800" b="0" i="0" u="none" strike="noStrike" dirty="0">
                        <a:solidFill>
                          <a:srgbClr val="000000"/>
                        </a:solidFill>
                        <a:effectLst/>
                        <a:latin typeface="Calibri" panose="020F0502020204030204" pitchFamily="34" charset="0"/>
                      </a:endParaRPr>
                    </a:p>
                  </a:txBody>
                  <a:tcPr marL="6020" marR="6020" marT="6020" marB="0" anchor="b"/>
                </a:tc>
                <a:tc>
                  <a:txBody>
                    <a:bodyPr/>
                    <a:lstStyle/>
                    <a:p>
                      <a:pPr algn="r" fontAlgn="b"/>
                      <a:r>
                        <a:rPr lang="en-US" sz="800" u="none" strike="noStrike">
                          <a:effectLst/>
                        </a:rPr>
                        <a:t> $      11,295 </a:t>
                      </a:r>
                      <a:endParaRPr lang="en-US" sz="800" b="0" i="0" u="none" strike="noStrike">
                        <a:solidFill>
                          <a:srgbClr val="000000"/>
                        </a:solidFill>
                        <a:effectLst/>
                        <a:latin typeface="Calibri" panose="020F0502020204030204" pitchFamily="34" charset="0"/>
                      </a:endParaRPr>
                    </a:p>
                  </a:txBody>
                  <a:tcPr marL="6020" marR="6020" marT="6020" marB="0" anchor="b"/>
                </a:tc>
                <a:tc>
                  <a:txBody>
                    <a:bodyPr/>
                    <a:lstStyle/>
                    <a:p>
                      <a:pPr algn="r" fontAlgn="b"/>
                      <a:r>
                        <a:rPr lang="en-US" sz="800" u="none" strike="noStrike">
                          <a:effectLst/>
                        </a:rPr>
                        <a:t> $      11,920 </a:t>
                      </a:r>
                      <a:endParaRPr lang="en-US" sz="800" b="0" i="0" u="none" strike="noStrike">
                        <a:solidFill>
                          <a:srgbClr val="000000"/>
                        </a:solidFill>
                        <a:effectLst/>
                        <a:latin typeface="Calibri" panose="020F0502020204030204" pitchFamily="34" charset="0"/>
                      </a:endParaRPr>
                    </a:p>
                  </a:txBody>
                  <a:tcPr marL="6020" marR="6020" marT="6020" marB="0" anchor="b"/>
                </a:tc>
                <a:tc>
                  <a:txBody>
                    <a:bodyPr/>
                    <a:lstStyle/>
                    <a:p>
                      <a:pPr algn="r" fontAlgn="b"/>
                      <a:r>
                        <a:rPr lang="en-US" sz="800" u="none" strike="noStrike">
                          <a:effectLst/>
                        </a:rPr>
                        <a:t>19</a:t>
                      </a:r>
                      <a:endParaRPr lang="en-US" sz="800" b="0" i="0" u="none" strike="noStrike">
                        <a:solidFill>
                          <a:srgbClr val="000000"/>
                        </a:solidFill>
                        <a:effectLst/>
                        <a:latin typeface="Calibri" panose="020F0502020204030204" pitchFamily="34" charset="0"/>
                      </a:endParaRPr>
                    </a:p>
                  </a:txBody>
                  <a:tcPr marL="6020" marR="6020" marT="6020" marB="0" anchor="b"/>
                </a:tc>
                <a:tc>
                  <a:txBody>
                    <a:bodyPr/>
                    <a:lstStyle/>
                    <a:p>
                      <a:pPr algn="r" fontAlgn="b"/>
                      <a:r>
                        <a:rPr lang="en-US" sz="800" u="none" strike="noStrike">
                          <a:effectLst/>
                        </a:rPr>
                        <a:t>19</a:t>
                      </a:r>
                      <a:endParaRPr lang="en-US" sz="800" b="0" i="0" u="none" strike="noStrike">
                        <a:solidFill>
                          <a:srgbClr val="000000"/>
                        </a:solidFill>
                        <a:effectLst/>
                        <a:latin typeface="Calibri" panose="020F0502020204030204" pitchFamily="34" charset="0"/>
                      </a:endParaRPr>
                    </a:p>
                  </a:txBody>
                  <a:tcPr marL="6020" marR="6020" marT="6020" marB="0" anchor="b"/>
                </a:tc>
                <a:tc>
                  <a:txBody>
                    <a:bodyPr/>
                    <a:lstStyle/>
                    <a:p>
                      <a:pPr algn="r" fontAlgn="b"/>
                      <a:r>
                        <a:rPr lang="en-US" sz="800" u="none" strike="noStrike">
                          <a:effectLst/>
                        </a:rPr>
                        <a:t>172</a:t>
                      </a:r>
                      <a:endParaRPr lang="en-US" sz="800" b="0" i="0" u="none" strike="noStrike">
                        <a:solidFill>
                          <a:srgbClr val="000000"/>
                        </a:solidFill>
                        <a:effectLst/>
                        <a:latin typeface="Calibri" panose="020F0502020204030204" pitchFamily="34" charset="0"/>
                      </a:endParaRPr>
                    </a:p>
                  </a:txBody>
                  <a:tcPr marL="6020" marR="6020" marT="6020" marB="0" anchor="b"/>
                </a:tc>
                <a:extLst>
                  <a:ext uri="{0D108BD9-81ED-4DB2-BD59-A6C34878D82A}">
                    <a16:rowId xmlns:a16="http://schemas.microsoft.com/office/drawing/2014/main" val="3781762351"/>
                  </a:ext>
                </a:extLst>
              </a:tr>
              <a:tr h="124480">
                <a:tc>
                  <a:txBody>
                    <a:bodyPr/>
                    <a:lstStyle/>
                    <a:p>
                      <a:pPr algn="l" fontAlgn="b"/>
                      <a:r>
                        <a:rPr lang="en-US" sz="800" u="none" strike="noStrike">
                          <a:effectLst/>
                        </a:rPr>
                        <a:t>A70007</a:t>
                      </a:r>
                      <a:endParaRPr lang="en-US" sz="800" b="0" i="0" u="none" strike="noStrike">
                        <a:solidFill>
                          <a:srgbClr val="000000"/>
                        </a:solidFill>
                        <a:effectLst/>
                        <a:latin typeface="Calibri" panose="020F0502020204030204" pitchFamily="34" charset="0"/>
                      </a:endParaRPr>
                    </a:p>
                  </a:txBody>
                  <a:tcPr marL="6020" marR="6020" marT="6020" marB="0" anchor="b"/>
                </a:tc>
                <a:tc>
                  <a:txBody>
                    <a:bodyPr/>
                    <a:lstStyle/>
                    <a:p>
                      <a:pPr algn="l" fontAlgn="b"/>
                      <a:r>
                        <a:rPr lang="en-US" sz="800" u="none" strike="noStrike">
                          <a:effectLst/>
                        </a:rPr>
                        <a:t>OICP</a:t>
                      </a:r>
                      <a:endParaRPr lang="en-US" sz="800" b="0" i="0" u="none" strike="noStrike">
                        <a:solidFill>
                          <a:srgbClr val="000000"/>
                        </a:solidFill>
                        <a:effectLst/>
                        <a:latin typeface="Calibri" panose="020F0502020204030204" pitchFamily="34" charset="0"/>
                      </a:endParaRPr>
                    </a:p>
                  </a:txBody>
                  <a:tcPr marL="6020" marR="6020" marT="6020" marB="0" anchor="b"/>
                </a:tc>
                <a:tc>
                  <a:txBody>
                    <a:bodyPr/>
                    <a:lstStyle/>
                    <a:p>
                      <a:pPr algn="r" fontAlgn="b"/>
                      <a:r>
                        <a:rPr lang="en-US" sz="800" u="none" strike="noStrike">
                          <a:effectLst/>
                        </a:rPr>
                        <a:t>-5.2%</a:t>
                      </a:r>
                      <a:endParaRPr lang="en-US" sz="800" b="0" i="0" u="none" strike="noStrike">
                        <a:solidFill>
                          <a:srgbClr val="000000"/>
                        </a:solidFill>
                        <a:effectLst/>
                        <a:latin typeface="Calibri" panose="020F0502020204030204" pitchFamily="34" charset="0"/>
                      </a:endParaRPr>
                    </a:p>
                  </a:txBody>
                  <a:tcPr marL="6020" marR="6020" marT="6020" marB="0" anchor="b"/>
                </a:tc>
                <a:tc>
                  <a:txBody>
                    <a:bodyPr/>
                    <a:lstStyle/>
                    <a:p>
                      <a:pPr algn="r" fontAlgn="b"/>
                      <a:r>
                        <a:rPr lang="en-US" sz="800" u="none" strike="noStrike">
                          <a:effectLst/>
                        </a:rPr>
                        <a:t>2.4%</a:t>
                      </a:r>
                      <a:endParaRPr lang="en-US" sz="800" b="0" i="0" u="none" strike="noStrike">
                        <a:solidFill>
                          <a:srgbClr val="000000"/>
                        </a:solidFill>
                        <a:effectLst/>
                        <a:latin typeface="Calibri" panose="020F0502020204030204" pitchFamily="34" charset="0"/>
                      </a:endParaRPr>
                    </a:p>
                  </a:txBody>
                  <a:tcPr marL="6020" marR="6020" marT="6020" marB="0" anchor="b"/>
                </a:tc>
                <a:tc>
                  <a:txBody>
                    <a:bodyPr/>
                    <a:lstStyle/>
                    <a:p>
                      <a:pPr algn="r" fontAlgn="b"/>
                      <a:r>
                        <a:rPr lang="en-US" sz="800" u="none" strike="noStrike">
                          <a:effectLst/>
                        </a:rPr>
                        <a:t>0.9492</a:t>
                      </a:r>
                      <a:endParaRPr lang="en-US" sz="800" b="0" i="0" u="none" strike="noStrike">
                        <a:solidFill>
                          <a:srgbClr val="000000"/>
                        </a:solidFill>
                        <a:effectLst/>
                        <a:latin typeface="Calibri" panose="020F0502020204030204" pitchFamily="34" charset="0"/>
                      </a:endParaRPr>
                    </a:p>
                  </a:txBody>
                  <a:tcPr marL="6020" marR="6020" marT="6020" marB="0" anchor="b"/>
                </a:tc>
                <a:tc>
                  <a:txBody>
                    <a:bodyPr/>
                    <a:lstStyle/>
                    <a:p>
                      <a:pPr algn="r" fontAlgn="b"/>
                      <a:r>
                        <a:rPr lang="en-US" sz="800" u="none" strike="noStrike" dirty="0">
                          <a:effectLst/>
                        </a:rPr>
                        <a:t> $      11,407 </a:t>
                      </a:r>
                      <a:endParaRPr lang="en-US" sz="800" b="0" i="0" u="none" strike="noStrike" dirty="0">
                        <a:solidFill>
                          <a:srgbClr val="000000"/>
                        </a:solidFill>
                        <a:effectLst/>
                        <a:latin typeface="Calibri" panose="020F0502020204030204" pitchFamily="34" charset="0"/>
                      </a:endParaRPr>
                    </a:p>
                  </a:txBody>
                  <a:tcPr marL="6020" marR="6020" marT="6020" marB="0" anchor="b"/>
                </a:tc>
                <a:tc>
                  <a:txBody>
                    <a:bodyPr/>
                    <a:lstStyle/>
                    <a:p>
                      <a:pPr algn="r" fontAlgn="b"/>
                      <a:r>
                        <a:rPr lang="en-US" sz="800" u="none" strike="noStrike">
                          <a:effectLst/>
                        </a:rPr>
                        <a:t> $      10,821 </a:t>
                      </a:r>
                      <a:endParaRPr lang="en-US" sz="800" b="0" i="0" u="none" strike="noStrike">
                        <a:solidFill>
                          <a:srgbClr val="000000"/>
                        </a:solidFill>
                        <a:effectLst/>
                        <a:latin typeface="Calibri" panose="020F0502020204030204" pitchFamily="34" charset="0"/>
                      </a:endParaRPr>
                    </a:p>
                  </a:txBody>
                  <a:tcPr marL="6020" marR="6020" marT="6020" marB="0" anchor="b"/>
                </a:tc>
                <a:tc>
                  <a:txBody>
                    <a:bodyPr/>
                    <a:lstStyle/>
                    <a:p>
                      <a:pPr algn="r" fontAlgn="b"/>
                      <a:r>
                        <a:rPr lang="en-US" sz="800" u="none" strike="noStrike">
                          <a:effectLst/>
                        </a:rPr>
                        <a:t> $      11,996 </a:t>
                      </a:r>
                      <a:endParaRPr lang="en-US" sz="800" b="0" i="0" u="none" strike="noStrike">
                        <a:solidFill>
                          <a:srgbClr val="000000"/>
                        </a:solidFill>
                        <a:effectLst/>
                        <a:latin typeface="Calibri" panose="020F0502020204030204" pitchFamily="34" charset="0"/>
                      </a:endParaRPr>
                    </a:p>
                  </a:txBody>
                  <a:tcPr marL="6020" marR="6020" marT="6020" marB="0" anchor="b"/>
                </a:tc>
                <a:tc>
                  <a:txBody>
                    <a:bodyPr/>
                    <a:lstStyle/>
                    <a:p>
                      <a:pPr algn="r" fontAlgn="b"/>
                      <a:r>
                        <a:rPr lang="en-US" sz="800" u="none" strike="noStrike">
                          <a:effectLst/>
                        </a:rPr>
                        <a:t>22</a:t>
                      </a:r>
                      <a:endParaRPr lang="en-US" sz="800" b="0" i="0" u="none" strike="noStrike">
                        <a:solidFill>
                          <a:srgbClr val="000000"/>
                        </a:solidFill>
                        <a:effectLst/>
                        <a:latin typeface="Calibri" panose="020F0502020204030204" pitchFamily="34" charset="0"/>
                      </a:endParaRPr>
                    </a:p>
                  </a:txBody>
                  <a:tcPr marL="6020" marR="6020" marT="6020" marB="0" anchor="b"/>
                </a:tc>
                <a:tc>
                  <a:txBody>
                    <a:bodyPr/>
                    <a:lstStyle/>
                    <a:p>
                      <a:pPr algn="r" fontAlgn="b"/>
                      <a:r>
                        <a:rPr lang="en-US" sz="800" u="none" strike="noStrike">
                          <a:effectLst/>
                        </a:rPr>
                        <a:t>26</a:t>
                      </a:r>
                      <a:endParaRPr lang="en-US" sz="800" b="0" i="0" u="none" strike="noStrike">
                        <a:solidFill>
                          <a:srgbClr val="000000"/>
                        </a:solidFill>
                        <a:effectLst/>
                        <a:latin typeface="Calibri" panose="020F0502020204030204" pitchFamily="34" charset="0"/>
                      </a:endParaRPr>
                    </a:p>
                  </a:txBody>
                  <a:tcPr marL="6020" marR="6020" marT="6020" marB="0" anchor="b"/>
                </a:tc>
                <a:tc>
                  <a:txBody>
                    <a:bodyPr/>
                    <a:lstStyle/>
                    <a:p>
                      <a:pPr algn="r" fontAlgn="b"/>
                      <a:r>
                        <a:rPr lang="en-US" sz="800" u="none" strike="noStrike">
                          <a:effectLst/>
                        </a:rPr>
                        <a:t>186</a:t>
                      </a:r>
                      <a:endParaRPr lang="en-US" sz="800" b="0" i="0" u="none" strike="noStrike">
                        <a:solidFill>
                          <a:srgbClr val="000000"/>
                        </a:solidFill>
                        <a:effectLst/>
                        <a:latin typeface="Calibri" panose="020F0502020204030204" pitchFamily="34" charset="0"/>
                      </a:endParaRPr>
                    </a:p>
                  </a:txBody>
                  <a:tcPr marL="6020" marR="6020" marT="6020" marB="0" anchor="b"/>
                </a:tc>
                <a:extLst>
                  <a:ext uri="{0D108BD9-81ED-4DB2-BD59-A6C34878D82A}">
                    <a16:rowId xmlns:a16="http://schemas.microsoft.com/office/drawing/2014/main" val="3614415538"/>
                  </a:ext>
                </a:extLst>
              </a:tr>
              <a:tr h="124480">
                <a:tc>
                  <a:txBody>
                    <a:bodyPr/>
                    <a:lstStyle/>
                    <a:p>
                      <a:pPr algn="l" fontAlgn="b"/>
                      <a:r>
                        <a:rPr lang="en-US" sz="800" u="none" strike="noStrike">
                          <a:effectLst/>
                        </a:rPr>
                        <a:t>A53342</a:t>
                      </a:r>
                      <a:endParaRPr lang="en-US" sz="800" b="0" i="0" u="none" strike="noStrike">
                        <a:solidFill>
                          <a:srgbClr val="000000"/>
                        </a:solidFill>
                        <a:effectLst/>
                        <a:latin typeface="Calibri" panose="020F0502020204030204" pitchFamily="34" charset="0"/>
                      </a:endParaRPr>
                    </a:p>
                  </a:txBody>
                  <a:tcPr marL="6020" marR="6020" marT="6020" marB="0" anchor="b"/>
                </a:tc>
                <a:tc>
                  <a:txBody>
                    <a:bodyPr/>
                    <a:lstStyle/>
                    <a:p>
                      <a:pPr algn="l" fontAlgn="b"/>
                      <a:r>
                        <a:rPr lang="en-US" sz="800" u="none" strike="noStrike">
                          <a:effectLst/>
                        </a:rPr>
                        <a:t>Eastern Kentucky Clinical Partners, LLC</a:t>
                      </a:r>
                      <a:endParaRPr lang="en-US" sz="800" b="0" i="0" u="none" strike="noStrike">
                        <a:solidFill>
                          <a:srgbClr val="000000"/>
                        </a:solidFill>
                        <a:effectLst/>
                        <a:latin typeface="Calibri" panose="020F0502020204030204" pitchFamily="34" charset="0"/>
                      </a:endParaRPr>
                    </a:p>
                  </a:txBody>
                  <a:tcPr marL="6020" marR="6020" marT="6020" marB="0" anchor="b"/>
                </a:tc>
                <a:tc>
                  <a:txBody>
                    <a:bodyPr/>
                    <a:lstStyle/>
                    <a:p>
                      <a:pPr algn="r" fontAlgn="b"/>
                      <a:r>
                        <a:rPr lang="en-US" sz="800" u="none" strike="noStrike">
                          <a:effectLst/>
                        </a:rPr>
                        <a:t>2.7%</a:t>
                      </a:r>
                      <a:endParaRPr lang="en-US" sz="800" b="0" i="0" u="none" strike="noStrike">
                        <a:solidFill>
                          <a:srgbClr val="000000"/>
                        </a:solidFill>
                        <a:effectLst/>
                        <a:latin typeface="Calibri" panose="020F0502020204030204" pitchFamily="34" charset="0"/>
                      </a:endParaRPr>
                    </a:p>
                  </a:txBody>
                  <a:tcPr marL="6020" marR="6020" marT="6020" marB="0" anchor="b"/>
                </a:tc>
                <a:tc>
                  <a:txBody>
                    <a:bodyPr/>
                    <a:lstStyle/>
                    <a:p>
                      <a:pPr algn="r" fontAlgn="b"/>
                      <a:r>
                        <a:rPr lang="en-US" sz="800" u="none" strike="noStrike">
                          <a:effectLst/>
                        </a:rPr>
                        <a:t>3.2%</a:t>
                      </a:r>
                      <a:endParaRPr lang="en-US" sz="800" b="0" i="0" u="none" strike="noStrike">
                        <a:solidFill>
                          <a:srgbClr val="000000"/>
                        </a:solidFill>
                        <a:effectLst/>
                        <a:latin typeface="Calibri" panose="020F0502020204030204" pitchFamily="34" charset="0"/>
                      </a:endParaRPr>
                    </a:p>
                  </a:txBody>
                  <a:tcPr marL="6020" marR="6020" marT="6020" marB="0" anchor="b"/>
                </a:tc>
                <a:tc>
                  <a:txBody>
                    <a:bodyPr/>
                    <a:lstStyle/>
                    <a:p>
                      <a:pPr algn="r" fontAlgn="b"/>
                      <a:r>
                        <a:rPr lang="en-US" sz="800" u="none" strike="noStrike">
                          <a:effectLst/>
                        </a:rPr>
                        <a:t>0.9864</a:t>
                      </a:r>
                      <a:endParaRPr lang="en-US" sz="800" b="0" i="0" u="none" strike="noStrike">
                        <a:solidFill>
                          <a:srgbClr val="000000"/>
                        </a:solidFill>
                        <a:effectLst/>
                        <a:latin typeface="Calibri" panose="020F0502020204030204" pitchFamily="34" charset="0"/>
                      </a:endParaRPr>
                    </a:p>
                  </a:txBody>
                  <a:tcPr marL="6020" marR="6020" marT="6020" marB="0" anchor="b"/>
                </a:tc>
                <a:tc>
                  <a:txBody>
                    <a:bodyPr/>
                    <a:lstStyle/>
                    <a:p>
                      <a:pPr algn="r" fontAlgn="b"/>
                      <a:r>
                        <a:rPr lang="en-US" sz="800" u="none" strike="noStrike" dirty="0">
                          <a:effectLst/>
                        </a:rPr>
                        <a:t> $      10,106 </a:t>
                      </a:r>
                      <a:endParaRPr lang="en-US" sz="800" b="0" i="0" u="none" strike="noStrike" dirty="0">
                        <a:solidFill>
                          <a:srgbClr val="000000"/>
                        </a:solidFill>
                        <a:effectLst/>
                        <a:latin typeface="Calibri" panose="020F0502020204030204" pitchFamily="34" charset="0"/>
                      </a:endParaRPr>
                    </a:p>
                  </a:txBody>
                  <a:tcPr marL="6020" marR="6020" marT="6020" marB="0" anchor="b"/>
                </a:tc>
                <a:tc>
                  <a:txBody>
                    <a:bodyPr/>
                    <a:lstStyle/>
                    <a:p>
                      <a:pPr algn="r" fontAlgn="b"/>
                      <a:r>
                        <a:rPr lang="en-US" sz="800" u="none" strike="noStrike">
                          <a:effectLst/>
                        </a:rPr>
                        <a:t> $        9,572 </a:t>
                      </a:r>
                      <a:endParaRPr lang="en-US" sz="800" b="0" i="0" u="none" strike="noStrike">
                        <a:solidFill>
                          <a:srgbClr val="000000"/>
                        </a:solidFill>
                        <a:effectLst/>
                        <a:latin typeface="Calibri" panose="020F0502020204030204" pitchFamily="34" charset="0"/>
                      </a:endParaRPr>
                    </a:p>
                  </a:txBody>
                  <a:tcPr marL="6020" marR="6020" marT="6020" marB="0" anchor="b"/>
                </a:tc>
                <a:tc>
                  <a:txBody>
                    <a:bodyPr/>
                    <a:lstStyle/>
                    <a:p>
                      <a:pPr algn="r" fontAlgn="b"/>
                      <a:r>
                        <a:rPr lang="en-US" sz="800" u="none" strike="noStrike">
                          <a:effectLst/>
                        </a:rPr>
                        <a:t> $        9,833 </a:t>
                      </a:r>
                      <a:endParaRPr lang="en-US" sz="800" b="0" i="0" u="none" strike="noStrike">
                        <a:solidFill>
                          <a:srgbClr val="000000"/>
                        </a:solidFill>
                        <a:effectLst/>
                        <a:latin typeface="Calibri" panose="020F0502020204030204" pitchFamily="34" charset="0"/>
                      </a:endParaRPr>
                    </a:p>
                  </a:txBody>
                  <a:tcPr marL="6020" marR="6020" marT="6020" marB="0" anchor="b"/>
                </a:tc>
                <a:tc>
                  <a:txBody>
                    <a:bodyPr/>
                    <a:lstStyle/>
                    <a:p>
                      <a:pPr algn="r" fontAlgn="b"/>
                      <a:r>
                        <a:rPr lang="en-US" sz="800" u="none" strike="noStrike">
                          <a:effectLst/>
                        </a:rPr>
                        <a:t>23</a:t>
                      </a:r>
                      <a:endParaRPr lang="en-US" sz="800" b="0" i="0" u="none" strike="noStrike">
                        <a:solidFill>
                          <a:srgbClr val="000000"/>
                        </a:solidFill>
                        <a:effectLst/>
                        <a:latin typeface="Calibri" panose="020F0502020204030204" pitchFamily="34" charset="0"/>
                      </a:endParaRPr>
                    </a:p>
                  </a:txBody>
                  <a:tcPr marL="6020" marR="6020" marT="6020" marB="0" anchor="b"/>
                </a:tc>
                <a:tc>
                  <a:txBody>
                    <a:bodyPr/>
                    <a:lstStyle/>
                    <a:p>
                      <a:pPr algn="r" fontAlgn="b"/>
                      <a:r>
                        <a:rPr lang="en-US" sz="800" u="none" strike="noStrike">
                          <a:effectLst/>
                        </a:rPr>
                        <a:t>25</a:t>
                      </a:r>
                      <a:endParaRPr lang="en-US" sz="800" b="0" i="0" u="none" strike="noStrike">
                        <a:solidFill>
                          <a:srgbClr val="000000"/>
                        </a:solidFill>
                        <a:effectLst/>
                        <a:latin typeface="Calibri" panose="020F0502020204030204" pitchFamily="34" charset="0"/>
                      </a:endParaRPr>
                    </a:p>
                  </a:txBody>
                  <a:tcPr marL="6020" marR="6020" marT="6020" marB="0" anchor="b"/>
                </a:tc>
                <a:tc>
                  <a:txBody>
                    <a:bodyPr/>
                    <a:lstStyle/>
                    <a:p>
                      <a:pPr algn="r" fontAlgn="b"/>
                      <a:r>
                        <a:rPr lang="en-US" sz="800" u="none" strike="noStrike">
                          <a:effectLst/>
                        </a:rPr>
                        <a:t>193</a:t>
                      </a:r>
                      <a:endParaRPr lang="en-US" sz="800" b="0" i="0" u="none" strike="noStrike">
                        <a:solidFill>
                          <a:srgbClr val="000000"/>
                        </a:solidFill>
                        <a:effectLst/>
                        <a:latin typeface="Calibri" panose="020F0502020204030204" pitchFamily="34" charset="0"/>
                      </a:endParaRPr>
                    </a:p>
                  </a:txBody>
                  <a:tcPr marL="6020" marR="6020" marT="6020" marB="0" anchor="b"/>
                </a:tc>
                <a:extLst>
                  <a:ext uri="{0D108BD9-81ED-4DB2-BD59-A6C34878D82A}">
                    <a16:rowId xmlns:a16="http://schemas.microsoft.com/office/drawing/2014/main" val="2259533837"/>
                  </a:ext>
                </a:extLst>
              </a:tr>
              <a:tr h="124480">
                <a:tc>
                  <a:txBody>
                    <a:bodyPr/>
                    <a:lstStyle/>
                    <a:p>
                      <a:pPr algn="l" fontAlgn="b"/>
                      <a:r>
                        <a:rPr lang="en-US" sz="800" u="none" strike="noStrike">
                          <a:effectLst/>
                        </a:rPr>
                        <a:t>A58031</a:t>
                      </a:r>
                      <a:endParaRPr lang="en-US" sz="800" b="0" i="0" u="none" strike="noStrike">
                        <a:solidFill>
                          <a:srgbClr val="000000"/>
                        </a:solidFill>
                        <a:effectLst/>
                        <a:latin typeface="Calibri" panose="020F0502020204030204" pitchFamily="34" charset="0"/>
                      </a:endParaRPr>
                    </a:p>
                  </a:txBody>
                  <a:tcPr marL="6020" marR="6020" marT="6020" marB="0" anchor="b"/>
                </a:tc>
                <a:tc>
                  <a:txBody>
                    <a:bodyPr/>
                    <a:lstStyle/>
                    <a:p>
                      <a:pPr algn="l" fontAlgn="b"/>
                      <a:r>
                        <a:rPr lang="en-US" sz="800" u="none" strike="noStrike">
                          <a:effectLst/>
                        </a:rPr>
                        <a:t>Winding River ACO</a:t>
                      </a:r>
                      <a:endParaRPr lang="en-US" sz="800" b="0" i="0" u="none" strike="noStrike">
                        <a:solidFill>
                          <a:srgbClr val="000000"/>
                        </a:solidFill>
                        <a:effectLst/>
                        <a:latin typeface="Calibri" panose="020F0502020204030204" pitchFamily="34" charset="0"/>
                      </a:endParaRPr>
                    </a:p>
                  </a:txBody>
                  <a:tcPr marL="6020" marR="6020" marT="6020" marB="0" anchor="b"/>
                </a:tc>
                <a:tc>
                  <a:txBody>
                    <a:bodyPr/>
                    <a:lstStyle/>
                    <a:p>
                      <a:pPr algn="r" fontAlgn="b"/>
                      <a:r>
                        <a:rPr lang="en-US" sz="800" u="none" strike="noStrike">
                          <a:effectLst/>
                        </a:rPr>
                        <a:t>1.6%</a:t>
                      </a:r>
                      <a:endParaRPr lang="en-US" sz="800" b="0" i="0" u="none" strike="noStrike">
                        <a:solidFill>
                          <a:srgbClr val="000000"/>
                        </a:solidFill>
                        <a:effectLst/>
                        <a:latin typeface="Calibri" panose="020F0502020204030204" pitchFamily="34" charset="0"/>
                      </a:endParaRPr>
                    </a:p>
                  </a:txBody>
                  <a:tcPr marL="6020" marR="6020" marT="6020" marB="0" anchor="b"/>
                </a:tc>
                <a:tc>
                  <a:txBody>
                    <a:bodyPr/>
                    <a:lstStyle/>
                    <a:p>
                      <a:pPr algn="r" fontAlgn="b"/>
                      <a:r>
                        <a:rPr lang="en-US" sz="800" u="none" strike="noStrike">
                          <a:effectLst/>
                        </a:rPr>
                        <a:t>2.7%</a:t>
                      </a:r>
                      <a:endParaRPr lang="en-US" sz="800" b="0" i="0" u="none" strike="noStrike">
                        <a:solidFill>
                          <a:srgbClr val="000000"/>
                        </a:solidFill>
                        <a:effectLst/>
                        <a:latin typeface="Calibri" panose="020F0502020204030204" pitchFamily="34" charset="0"/>
                      </a:endParaRPr>
                    </a:p>
                  </a:txBody>
                  <a:tcPr marL="6020" marR="6020" marT="6020" marB="0" anchor="b"/>
                </a:tc>
                <a:tc>
                  <a:txBody>
                    <a:bodyPr/>
                    <a:lstStyle/>
                    <a:p>
                      <a:pPr algn="r" fontAlgn="b"/>
                      <a:r>
                        <a:rPr lang="en-US" sz="800" u="none" strike="noStrike">
                          <a:effectLst/>
                        </a:rPr>
                        <a:t>0.9934</a:t>
                      </a:r>
                      <a:endParaRPr lang="en-US" sz="800" b="0" i="0" u="none" strike="noStrike">
                        <a:solidFill>
                          <a:srgbClr val="000000"/>
                        </a:solidFill>
                        <a:effectLst/>
                        <a:latin typeface="Calibri" panose="020F0502020204030204" pitchFamily="34" charset="0"/>
                      </a:endParaRPr>
                    </a:p>
                  </a:txBody>
                  <a:tcPr marL="6020" marR="6020" marT="6020" marB="0" anchor="b"/>
                </a:tc>
                <a:tc>
                  <a:txBody>
                    <a:bodyPr/>
                    <a:lstStyle/>
                    <a:p>
                      <a:pPr algn="r" fontAlgn="b"/>
                      <a:r>
                        <a:rPr lang="en-US" sz="800" u="none" strike="noStrike" dirty="0">
                          <a:effectLst/>
                        </a:rPr>
                        <a:t> $        9,643 </a:t>
                      </a:r>
                      <a:endParaRPr lang="en-US" sz="800" b="0" i="0" u="none" strike="noStrike" dirty="0">
                        <a:solidFill>
                          <a:srgbClr val="000000"/>
                        </a:solidFill>
                        <a:effectLst/>
                        <a:latin typeface="Calibri" panose="020F0502020204030204" pitchFamily="34" charset="0"/>
                      </a:endParaRPr>
                    </a:p>
                  </a:txBody>
                  <a:tcPr marL="6020" marR="6020" marT="6020" marB="0" anchor="b"/>
                </a:tc>
                <a:tc>
                  <a:txBody>
                    <a:bodyPr/>
                    <a:lstStyle/>
                    <a:p>
                      <a:pPr algn="r" fontAlgn="b"/>
                      <a:r>
                        <a:rPr lang="en-US" sz="800" u="none" strike="noStrike">
                          <a:effectLst/>
                        </a:rPr>
                        <a:t> $        9,166 </a:t>
                      </a:r>
                      <a:endParaRPr lang="en-US" sz="800" b="0" i="0" u="none" strike="noStrike">
                        <a:solidFill>
                          <a:srgbClr val="000000"/>
                        </a:solidFill>
                        <a:effectLst/>
                        <a:latin typeface="Calibri" panose="020F0502020204030204" pitchFamily="34" charset="0"/>
                      </a:endParaRPr>
                    </a:p>
                  </a:txBody>
                  <a:tcPr marL="6020" marR="6020" marT="6020" marB="0" anchor="b"/>
                </a:tc>
                <a:tc>
                  <a:txBody>
                    <a:bodyPr/>
                    <a:lstStyle/>
                    <a:p>
                      <a:pPr algn="r" fontAlgn="b"/>
                      <a:r>
                        <a:rPr lang="en-US" sz="800" u="none" strike="noStrike">
                          <a:effectLst/>
                        </a:rPr>
                        <a:t> $        9,494 </a:t>
                      </a:r>
                      <a:endParaRPr lang="en-US" sz="800" b="0" i="0" u="none" strike="noStrike">
                        <a:solidFill>
                          <a:srgbClr val="000000"/>
                        </a:solidFill>
                        <a:effectLst/>
                        <a:latin typeface="Calibri" panose="020F0502020204030204" pitchFamily="34" charset="0"/>
                      </a:endParaRPr>
                    </a:p>
                  </a:txBody>
                  <a:tcPr marL="6020" marR="6020" marT="6020" marB="0" anchor="b"/>
                </a:tc>
                <a:tc>
                  <a:txBody>
                    <a:bodyPr/>
                    <a:lstStyle/>
                    <a:p>
                      <a:pPr algn="r" fontAlgn="b"/>
                      <a:r>
                        <a:rPr lang="en-US" sz="800" u="none" strike="noStrike">
                          <a:effectLst/>
                        </a:rPr>
                        <a:t>13</a:t>
                      </a:r>
                      <a:endParaRPr lang="en-US" sz="800" b="0" i="0" u="none" strike="noStrike">
                        <a:solidFill>
                          <a:srgbClr val="000000"/>
                        </a:solidFill>
                        <a:effectLst/>
                        <a:latin typeface="Calibri" panose="020F0502020204030204" pitchFamily="34" charset="0"/>
                      </a:endParaRPr>
                    </a:p>
                  </a:txBody>
                  <a:tcPr marL="6020" marR="6020" marT="6020" marB="0" anchor="b"/>
                </a:tc>
                <a:tc>
                  <a:txBody>
                    <a:bodyPr/>
                    <a:lstStyle/>
                    <a:p>
                      <a:pPr algn="r" fontAlgn="b"/>
                      <a:r>
                        <a:rPr lang="en-US" sz="800" u="none" strike="noStrike">
                          <a:effectLst/>
                        </a:rPr>
                        <a:t>18</a:t>
                      </a:r>
                      <a:endParaRPr lang="en-US" sz="800" b="0" i="0" u="none" strike="noStrike">
                        <a:solidFill>
                          <a:srgbClr val="000000"/>
                        </a:solidFill>
                        <a:effectLst/>
                        <a:latin typeface="Calibri" panose="020F0502020204030204" pitchFamily="34" charset="0"/>
                      </a:endParaRPr>
                    </a:p>
                  </a:txBody>
                  <a:tcPr marL="6020" marR="6020" marT="6020" marB="0" anchor="b"/>
                </a:tc>
                <a:tc>
                  <a:txBody>
                    <a:bodyPr/>
                    <a:lstStyle/>
                    <a:p>
                      <a:pPr algn="r" fontAlgn="b"/>
                      <a:r>
                        <a:rPr lang="en-US" sz="800" u="none" strike="noStrike">
                          <a:effectLst/>
                        </a:rPr>
                        <a:t>150</a:t>
                      </a:r>
                      <a:endParaRPr lang="en-US" sz="800" b="0" i="0" u="none" strike="noStrike">
                        <a:solidFill>
                          <a:srgbClr val="000000"/>
                        </a:solidFill>
                        <a:effectLst/>
                        <a:latin typeface="Calibri" panose="020F0502020204030204" pitchFamily="34" charset="0"/>
                      </a:endParaRPr>
                    </a:p>
                  </a:txBody>
                  <a:tcPr marL="6020" marR="6020" marT="6020" marB="0" anchor="b"/>
                </a:tc>
                <a:extLst>
                  <a:ext uri="{0D108BD9-81ED-4DB2-BD59-A6C34878D82A}">
                    <a16:rowId xmlns:a16="http://schemas.microsoft.com/office/drawing/2014/main" val="3388639825"/>
                  </a:ext>
                </a:extLst>
              </a:tr>
              <a:tr h="124480">
                <a:tc>
                  <a:txBody>
                    <a:bodyPr/>
                    <a:lstStyle/>
                    <a:p>
                      <a:pPr algn="l" fontAlgn="b"/>
                      <a:r>
                        <a:rPr lang="en-US" sz="800" u="none" strike="noStrike">
                          <a:effectLst/>
                        </a:rPr>
                        <a:t>A41540</a:t>
                      </a:r>
                      <a:endParaRPr lang="en-US" sz="800" b="0" i="0" u="none" strike="noStrike">
                        <a:solidFill>
                          <a:srgbClr val="000000"/>
                        </a:solidFill>
                        <a:effectLst/>
                        <a:latin typeface="Calibri" panose="020F0502020204030204" pitchFamily="34" charset="0"/>
                      </a:endParaRPr>
                    </a:p>
                  </a:txBody>
                  <a:tcPr marL="6020" marR="6020" marT="6020" marB="0" anchor="b"/>
                </a:tc>
                <a:tc>
                  <a:txBody>
                    <a:bodyPr/>
                    <a:lstStyle/>
                    <a:p>
                      <a:pPr algn="l" fontAlgn="b"/>
                      <a:r>
                        <a:rPr lang="en-US" sz="800" u="none" strike="noStrike">
                          <a:effectLst/>
                        </a:rPr>
                        <a:t>Ohio River Basin ACO</a:t>
                      </a:r>
                      <a:endParaRPr lang="en-US" sz="800" b="0" i="0" u="none" strike="noStrike">
                        <a:solidFill>
                          <a:srgbClr val="000000"/>
                        </a:solidFill>
                        <a:effectLst/>
                        <a:latin typeface="Calibri" panose="020F0502020204030204" pitchFamily="34" charset="0"/>
                      </a:endParaRPr>
                    </a:p>
                  </a:txBody>
                  <a:tcPr marL="6020" marR="6020" marT="6020" marB="0" anchor="b"/>
                </a:tc>
                <a:tc>
                  <a:txBody>
                    <a:bodyPr/>
                    <a:lstStyle/>
                    <a:p>
                      <a:pPr algn="r" fontAlgn="b"/>
                      <a:r>
                        <a:rPr lang="en-US" sz="800" u="none" strike="noStrike">
                          <a:effectLst/>
                        </a:rPr>
                        <a:t>1.8%</a:t>
                      </a:r>
                      <a:endParaRPr lang="en-US" sz="800" b="0" i="0" u="none" strike="noStrike">
                        <a:solidFill>
                          <a:srgbClr val="000000"/>
                        </a:solidFill>
                        <a:effectLst/>
                        <a:latin typeface="Calibri" panose="020F0502020204030204" pitchFamily="34" charset="0"/>
                      </a:endParaRPr>
                    </a:p>
                  </a:txBody>
                  <a:tcPr marL="6020" marR="6020" marT="6020" marB="0" anchor="b"/>
                </a:tc>
                <a:tc>
                  <a:txBody>
                    <a:bodyPr/>
                    <a:lstStyle/>
                    <a:p>
                      <a:pPr algn="r" fontAlgn="b"/>
                      <a:r>
                        <a:rPr lang="en-US" sz="800" u="none" strike="noStrike">
                          <a:effectLst/>
                        </a:rPr>
                        <a:t>2.8%</a:t>
                      </a:r>
                      <a:endParaRPr lang="en-US" sz="800" b="0" i="0" u="none" strike="noStrike">
                        <a:solidFill>
                          <a:srgbClr val="000000"/>
                        </a:solidFill>
                        <a:effectLst/>
                        <a:latin typeface="Calibri" panose="020F0502020204030204" pitchFamily="34" charset="0"/>
                      </a:endParaRPr>
                    </a:p>
                  </a:txBody>
                  <a:tcPr marL="6020" marR="6020" marT="6020" marB="0" anchor="b"/>
                </a:tc>
                <a:tc>
                  <a:txBody>
                    <a:bodyPr/>
                    <a:lstStyle/>
                    <a:p>
                      <a:pPr algn="r" fontAlgn="b"/>
                      <a:r>
                        <a:rPr lang="en-US" sz="800" u="none" strike="noStrike">
                          <a:effectLst/>
                        </a:rPr>
                        <a:t>0.9719</a:t>
                      </a:r>
                      <a:endParaRPr lang="en-US" sz="800" b="0" i="0" u="none" strike="noStrike">
                        <a:solidFill>
                          <a:srgbClr val="000000"/>
                        </a:solidFill>
                        <a:effectLst/>
                        <a:latin typeface="Calibri" panose="020F0502020204030204" pitchFamily="34" charset="0"/>
                      </a:endParaRPr>
                    </a:p>
                  </a:txBody>
                  <a:tcPr marL="6020" marR="6020" marT="6020" marB="0" anchor="b"/>
                </a:tc>
                <a:tc>
                  <a:txBody>
                    <a:bodyPr/>
                    <a:lstStyle/>
                    <a:p>
                      <a:pPr algn="r" fontAlgn="b"/>
                      <a:r>
                        <a:rPr lang="en-US" sz="800" u="none" strike="noStrike" dirty="0">
                          <a:effectLst/>
                        </a:rPr>
                        <a:t> $      10,606 </a:t>
                      </a:r>
                      <a:endParaRPr lang="en-US" sz="800" b="0" i="0" u="none" strike="noStrike" dirty="0">
                        <a:solidFill>
                          <a:srgbClr val="000000"/>
                        </a:solidFill>
                        <a:effectLst/>
                        <a:latin typeface="Calibri" panose="020F0502020204030204" pitchFamily="34" charset="0"/>
                      </a:endParaRPr>
                    </a:p>
                  </a:txBody>
                  <a:tcPr marL="6020" marR="6020" marT="6020" marB="0" anchor="b"/>
                </a:tc>
                <a:tc>
                  <a:txBody>
                    <a:bodyPr/>
                    <a:lstStyle/>
                    <a:p>
                      <a:pPr algn="r" fontAlgn="b"/>
                      <a:r>
                        <a:rPr lang="en-US" sz="800" u="none" strike="noStrike">
                          <a:effectLst/>
                        </a:rPr>
                        <a:t> $      10,032 </a:t>
                      </a:r>
                      <a:endParaRPr lang="en-US" sz="800" b="0" i="0" u="none" strike="noStrike">
                        <a:solidFill>
                          <a:srgbClr val="000000"/>
                        </a:solidFill>
                        <a:effectLst/>
                        <a:latin typeface="Calibri" panose="020F0502020204030204" pitchFamily="34" charset="0"/>
                      </a:endParaRPr>
                    </a:p>
                  </a:txBody>
                  <a:tcPr marL="6020" marR="6020" marT="6020" marB="0" anchor="b"/>
                </a:tc>
                <a:tc>
                  <a:txBody>
                    <a:bodyPr/>
                    <a:lstStyle/>
                    <a:p>
                      <a:pPr algn="r" fontAlgn="b"/>
                      <a:r>
                        <a:rPr lang="en-US" sz="800" u="none" strike="noStrike">
                          <a:effectLst/>
                        </a:rPr>
                        <a:t> $      10,409 </a:t>
                      </a:r>
                      <a:endParaRPr lang="en-US" sz="800" b="0" i="0" u="none" strike="noStrike">
                        <a:solidFill>
                          <a:srgbClr val="000000"/>
                        </a:solidFill>
                        <a:effectLst/>
                        <a:latin typeface="Calibri" panose="020F0502020204030204" pitchFamily="34" charset="0"/>
                      </a:endParaRPr>
                    </a:p>
                  </a:txBody>
                  <a:tcPr marL="6020" marR="6020" marT="6020" marB="0" anchor="b"/>
                </a:tc>
                <a:tc>
                  <a:txBody>
                    <a:bodyPr/>
                    <a:lstStyle/>
                    <a:p>
                      <a:pPr algn="r" fontAlgn="b"/>
                      <a:r>
                        <a:rPr lang="en-US" sz="800" u="none" strike="noStrike">
                          <a:effectLst/>
                        </a:rPr>
                        <a:t>19</a:t>
                      </a:r>
                      <a:endParaRPr lang="en-US" sz="800" b="0" i="0" u="none" strike="noStrike">
                        <a:solidFill>
                          <a:srgbClr val="000000"/>
                        </a:solidFill>
                        <a:effectLst/>
                        <a:latin typeface="Calibri" panose="020F0502020204030204" pitchFamily="34" charset="0"/>
                      </a:endParaRPr>
                    </a:p>
                  </a:txBody>
                  <a:tcPr marL="6020" marR="6020" marT="6020" marB="0" anchor="b"/>
                </a:tc>
                <a:tc>
                  <a:txBody>
                    <a:bodyPr/>
                    <a:lstStyle/>
                    <a:p>
                      <a:pPr algn="r" fontAlgn="b"/>
                      <a:r>
                        <a:rPr lang="en-US" sz="800" u="none" strike="noStrike">
                          <a:effectLst/>
                        </a:rPr>
                        <a:t>20</a:t>
                      </a:r>
                      <a:endParaRPr lang="en-US" sz="800" b="0" i="0" u="none" strike="noStrike">
                        <a:solidFill>
                          <a:srgbClr val="000000"/>
                        </a:solidFill>
                        <a:effectLst/>
                        <a:latin typeface="Calibri" panose="020F0502020204030204" pitchFamily="34" charset="0"/>
                      </a:endParaRPr>
                    </a:p>
                  </a:txBody>
                  <a:tcPr marL="6020" marR="6020" marT="6020" marB="0" anchor="b"/>
                </a:tc>
                <a:tc>
                  <a:txBody>
                    <a:bodyPr/>
                    <a:lstStyle/>
                    <a:p>
                      <a:pPr algn="r" fontAlgn="b"/>
                      <a:r>
                        <a:rPr lang="en-US" sz="800" u="none" strike="noStrike">
                          <a:effectLst/>
                        </a:rPr>
                        <a:t>174</a:t>
                      </a:r>
                      <a:endParaRPr lang="en-US" sz="800" b="0" i="0" u="none" strike="noStrike">
                        <a:solidFill>
                          <a:srgbClr val="000000"/>
                        </a:solidFill>
                        <a:effectLst/>
                        <a:latin typeface="Calibri" panose="020F0502020204030204" pitchFamily="34" charset="0"/>
                      </a:endParaRPr>
                    </a:p>
                  </a:txBody>
                  <a:tcPr marL="6020" marR="6020" marT="6020" marB="0" anchor="b"/>
                </a:tc>
                <a:extLst>
                  <a:ext uri="{0D108BD9-81ED-4DB2-BD59-A6C34878D82A}">
                    <a16:rowId xmlns:a16="http://schemas.microsoft.com/office/drawing/2014/main" val="3307745297"/>
                  </a:ext>
                </a:extLst>
              </a:tr>
              <a:tr h="124480">
                <a:tc>
                  <a:txBody>
                    <a:bodyPr/>
                    <a:lstStyle/>
                    <a:p>
                      <a:pPr algn="l" fontAlgn="b"/>
                      <a:r>
                        <a:rPr lang="en-US" sz="800" u="none" strike="noStrike">
                          <a:effectLst/>
                        </a:rPr>
                        <a:t>A79194</a:t>
                      </a:r>
                      <a:endParaRPr lang="en-US" sz="800" b="0" i="0" u="none" strike="noStrike">
                        <a:solidFill>
                          <a:srgbClr val="000000"/>
                        </a:solidFill>
                        <a:effectLst/>
                        <a:latin typeface="Calibri" panose="020F0502020204030204" pitchFamily="34" charset="0"/>
                      </a:endParaRPr>
                    </a:p>
                  </a:txBody>
                  <a:tcPr marL="6020" marR="6020" marT="6020" marB="0" anchor="b"/>
                </a:tc>
                <a:tc>
                  <a:txBody>
                    <a:bodyPr/>
                    <a:lstStyle/>
                    <a:p>
                      <a:pPr algn="l" fontAlgn="b"/>
                      <a:r>
                        <a:rPr lang="pt" sz="800" u="none" strike="noStrike">
                          <a:effectLst/>
                        </a:rPr>
                        <a:t>Aledade West Virginia ACO, LLC</a:t>
                      </a:r>
                      <a:endParaRPr lang="pt" sz="800" b="0" i="0" u="none" strike="noStrike">
                        <a:solidFill>
                          <a:srgbClr val="000000"/>
                        </a:solidFill>
                        <a:effectLst/>
                        <a:latin typeface="Calibri" panose="020F0502020204030204" pitchFamily="34" charset="0"/>
                      </a:endParaRPr>
                    </a:p>
                  </a:txBody>
                  <a:tcPr marL="6020" marR="6020" marT="6020" marB="0" anchor="b"/>
                </a:tc>
                <a:tc>
                  <a:txBody>
                    <a:bodyPr/>
                    <a:lstStyle/>
                    <a:p>
                      <a:pPr algn="r" fontAlgn="b"/>
                      <a:r>
                        <a:rPr lang="en-US" sz="800" u="none" strike="noStrike">
                          <a:effectLst/>
                        </a:rPr>
                        <a:t>8.0%</a:t>
                      </a:r>
                      <a:endParaRPr lang="en-US" sz="800" b="0" i="0" u="none" strike="noStrike">
                        <a:solidFill>
                          <a:srgbClr val="000000"/>
                        </a:solidFill>
                        <a:effectLst/>
                        <a:latin typeface="Calibri" panose="020F0502020204030204" pitchFamily="34" charset="0"/>
                      </a:endParaRPr>
                    </a:p>
                  </a:txBody>
                  <a:tcPr marL="6020" marR="6020" marT="6020" marB="0" anchor="b"/>
                </a:tc>
                <a:tc>
                  <a:txBody>
                    <a:bodyPr/>
                    <a:lstStyle/>
                    <a:p>
                      <a:pPr algn="r" fontAlgn="b"/>
                      <a:r>
                        <a:rPr lang="en-US" sz="800" u="none" strike="noStrike">
                          <a:effectLst/>
                        </a:rPr>
                        <a:t>3.2%</a:t>
                      </a:r>
                      <a:endParaRPr lang="en-US" sz="800" b="0" i="0" u="none" strike="noStrike">
                        <a:solidFill>
                          <a:srgbClr val="000000"/>
                        </a:solidFill>
                        <a:effectLst/>
                        <a:latin typeface="Calibri" panose="020F0502020204030204" pitchFamily="34" charset="0"/>
                      </a:endParaRPr>
                    </a:p>
                  </a:txBody>
                  <a:tcPr marL="6020" marR="6020" marT="6020" marB="0" anchor="b"/>
                </a:tc>
                <a:tc>
                  <a:txBody>
                    <a:bodyPr/>
                    <a:lstStyle/>
                    <a:p>
                      <a:pPr algn="r" fontAlgn="b"/>
                      <a:r>
                        <a:rPr lang="en-US" sz="800" u="none" strike="noStrike">
                          <a:effectLst/>
                        </a:rPr>
                        <a:t>0.9577</a:t>
                      </a:r>
                      <a:endParaRPr lang="en-US" sz="800" b="0" i="0" u="none" strike="noStrike">
                        <a:solidFill>
                          <a:srgbClr val="000000"/>
                        </a:solidFill>
                        <a:effectLst/>
                        <a:latin typeface="Calibri" panose="020F0502020204030204" pitchFamily="34" charset="0"/>
                      </a:endParaRPr>
                    </a:p>
                  </a:txBody>
                  <a:tcPr marL="6020" marR="6020" marT="6020" marB="0" anchor="b"/>
                </a:tc>
                <a:tc>
                  <a:txBody>
                    <a:bodyPr/>
                    <a:lstStyle/>
                    <a:p>
                      <a:pPr algn="r" fontAlgn="b"/>
                      <a:r>
                        <a:rPr lang="en-US" sz="800" u="none" strike="noStrike" dirty="0">
                          <a:effectLst/>
                        </a:rPr>
                        <a:t> $        9,574 </a:t>
                      </a:r>
                      <a:endParaRPr lang="en-US" sz="800" b="0" i="0" u="none" strike="noStrike" dirty="0">
                        <a:solidFill>
                          <a:srgbClr val="000000"/>
                        </a:solidFill>
                        <a:effectLst/>
                        <a:latin typeface="Calibri" panose="020F0502020204030204" pitchFamily="34" charset="0"/>
                      </a:endParaRPr>
                    </a:p>
                  </a:txBody>
                  <a:tcPr marL="6020" marR="6020" marT="6020" marB="0" anchor="b"/>
                </a:tc>
                <a:tc>
                  <a:txBody>
                    <a:bodyPr/>
                    <a:lstStyle/>
                    <a:p>
                      <a:pPr algn="r" fontAlgn="b"/>
                      <a:r>
                        <a:rPr lang="en-US" sz="800" u="none" strike="noStrike">
                          <a:effectLst/>
                        </a:rPr>
                        <a:t> $        8,991 </a:t>
                      </a:r>
                      <a:endParaRPr lang="en-US" sz="800" b="0" i="0" u="none" strike="noStrike">
                        <a:solidFill>
                          <a:srgbClr val="000000"/>
                        </a:solidFill>
                        <a:effectLst/>
                        <a:latin typeface="Calibri" panose="020F0502020204030204" pitchFamily="34" charset="0"/>
                      </a:endParaRPr>
                    </a:p>
                  </a:txBody>
                  <a:tcPr marL="6020" marR="6020" marT="6020" marB="0" anchor="b"/>
                </a:tc>
                <a:tc>
                  <a:txBody>
                    <a:bodyPr/>
                    <a:lstStyle/>
                    <a:p>
                      <a:pPr algn="r" fontAlgn="b"/>
                      <a:r>
                        <a:rPr lang="en-US" sz="800" u="none" strike="noStrike">
                          <a:effectLst/>
                        </a:rPr>
                        <a:t> $        8,812 </a:t>
                      </a:r>
                      <a:endParaRPr lang="en-US" sz="800" b="0" i="0" u="none" strike="noStrike">
                        <a:solidFill>
                          <a:srgbClr val="000000"/>
                        </a:solidFill>
                        <a:effectLst/>
                        <a:latin typeface="Calibri" panose="020F0502020204030204" pitchFamily="34" charset="0"/>
                      </a:endParaRPr>
                    </a:p>
                  </a:txBody>
                  <a:tcPr marL="6020" marR="6020" marT="6020" marB="0" anchor="b"/>
                </a:tc>
                <a:tc>
                  <a:txBody>
                    <a:bodyPr/>
                    <a:lstStyle/>
                    <a:p>
                      <a:pPr algn="r" fontAlgn="b"/>
                      <a:r>
                        <a:rPr lang="en-US" sz="800" u="none" strike="noStrike">
                          <a:effectLst/>
                        </a:rPr>
                        <a:t>18</a:t>
                      </a:r>
                      <a:endParaRPr lang="en-US" sz="800" b="0" i="0" u="none" strike="noStrike">
                        <a:solidFill>
                          <a:srgbClr val="000000"/>
                        </a:solidFill>
                        <a:effectLst/>
                        <a:latin typeface="Calibri" panose="020F0502020204030204" pitchFamily="34" charset="0"/>
                      </a:endParaRPr>
                    </a:p>
                  </a:txBody>
                  <a:tcPr marL="6020" marR="6020" marT="6020" marB="0" anchor="b"/>
                </a:tc>
                <a:tc>
                  <a:txBody>
                    <a:bodyPr/>
                    <a:lstStyle/>
                    <a:p>
                      <a:pPr algn="r" fontAlgn="b"/>
                      <a:r>
                        <a:rPr lang="en-US" sz="800" u="none" strike="noStrike">
                          <a:effectLst/>
                        </a:rPr>
                        <a:t>14</a:t>
                      </a:r>
                      <a:endParaRPr lang="en-US" sz="800" b="0" i="0" u="none" strike="noStrike">
                        <a:solidFill>
                          <a:srgbClr val="000000"/>
                        </a:solidFill>
                        <a:effectLst/>
                        <a:latin typeface="Calibri" panose="020F0502020204030204" pitchFamily="34" charset="0"/>
                      </a:endParaRPr>
                    </a:p>
                  </a:txBody>
                  <a:tcPr marL="6020" marR="6020" marT="6020" marB="0" anchor="b"/>
                </a:tc>
                <a:tc>
                  <a:txBody>
                    <a:bodyPr/>
                    <a:lstStyle/>
                    <a:p>
                      <a:pPr algn="r" fontAlgn="b"/>
                      <a:r>
                        <a:rPr lang="en-US" sz="800" u="none" strike="noStrike">
                          <a:effectLst/>
                        </a:rPr>
                        <a:t>171</a:t>
                      </a:r>
                      <a:endParaRPr lang="en-US" sz="800" b="0" i="0" u="none" strike="noStrike">
                        <a:solidFill>
                          <a:srgbClr val="000000"/>
                        </a:solidFill>
                        <a:effectLst/>
                        <a:latin typeface="Calibri" panose="020F0502020204030204" pitchFamily="34" charset="0"/>
                      </a:endParaRPr>
                    </a:p>
                  </a:txBody>
                  <a:tcPr marL="6020" marR="6020" marT="6020" marB="0" anchor="b"/>
                </a:tc>
                <a:extLst>
                  <a:ext uri="{0D108BD9-81ED-4DB2-BD59-A6C34878D82A}">
                    <a16:rowId xmlns:a16="http://schemas.microsoft.com/office/drawing/2014/main" val="1607853456"/>
                  </a:ext>
                </a:extLst>
              </a:tr>
              <a:tr h="124480">
                <a:tc>
                  <a:txBody>
                    <a:bodyPr/>
                    <a:lstStyle/>
                    <a:p>
                      <a:pPr algn="l" fontAlgn="b"/>
                      <a:r>
                        <a:rPr lang="en-US" sz="800" u="none" strike="noStrike">
                          <a:effectLst/>
                        </a:rPr>
                        <a:t>A02551</a:t>
                      </a:r>
                      <a:endParaRPr lang="en-US" sz="800" b="0" i="0" u="none" strike="noStrike">
                        <a:solidFill>
                          <a:srgbClr val="000000"/>
                        </a:solidFill>
                        <a:effectLst/>
                        <a:latin typeface="Calibri" panose="020F0502020204030204" pitchFamily="34" charset="0"/>
                      </a:endParaRPr>
                    </a:p>
                  </a:txBody>
                  <a:tcPr marL="6020" marR="6020" marT="6020" marB="0" anchor="b"/>
                </a:tc>
                <a:tc>
                  <a:txBody>
                    <a:bodyPr/>
                    <a:lstStyle/>
                    <a:p>
                      <a:pPr algn="l" fontAlgn="b"/>
                      <a:r>
                        <a:rPr lang="en-US" sz="800" u="none" strike="noStrike">
                          <a:effectLst/>
                        </a:rPr>
                        <a:t>Genesis Healthcare ACO, LLC</a:t>
                      </a:r>
                      <a:endParaRPr lang="en-US" sz="800" b="0" i="0" u="none" strike="noStrike">
                        <a:solidFill>
                          <a:srgbClr val="000000"/>
                        </a:solidFill>
                        <a:effectLst/>
                        <a:latin typeface="Calibri" panose="020F0502020204030204" pitchFamily="34" charset="0"/>
                      </a:endParaRPr>
                    </a:p>
                  </a:txBody>
                  <a:tcPr marL="6020" marR="6020" marT="6020" marB="0" anchor="b"/>
                </a:tc>
                <a:tc>
                  <a:txBody>
                    <a:bodyPr/>
                    <a:lstStyle/>
                    <a:p>
                      <a:pPr algn="r" fontAlgn="b"/>
                      <a:r>
                        <a:rPr lang="en-US" sz="800" u="none" strike="noStrike">
                          <a:effectLst/>
                        </a:rPr>
                        <a:t>-28.5%</a:t>
                      </a:r>
                      <a:endParaRPr lang="en-US" sz="800" b="0" i="0" u="none" strike="noStrike">
                        <a:solidFill>
                          <a:srgbClr val="000000"/>
                        </a:solidFill>
                        <a:effectLst/>
                        <a:latin typeface="Calibri" panose="020F0502020204030204" pitchFamily="34" charset="0"/>
                      </a:endParaRPr>
                    </a:p>
                  </a:txBody>
                  <a:tcPr marL="6020" marR="6020" marT="6020" marB="0" anchor="b"/>
                </a:tc>
                <a:tc>
                  <a:txBody>
                    <a:bodyPr/>
                    <a:lstStyle/>
                    <a:p>
                      <a:pPr algn="r" fontAlgn="b"/>
                      <a:r>
                        <a:rPr lang="en-US" sz="800" u="none" strike="noStrike">
                          <a:effectLst/>
                        </a:rPr>
                        <a:t>3.1%</a:t>
                      </a:r>
                      <a:endParaRPr lang="en-US" sz="800" b="0" i="0" u="none" strike="noStrike">
                        <a:solidFill>
                          <a:srgbClr val="000000"/>
                        </a:solidFill>
                        <a:effectLst/>
                        <a:latin typeface="Calibri" panose="020F0502020204030204" pitchFamily="34" charset="0"/>
                      </a:endParaRPr>
                    </a:p>
                  </a:txBody>
                  <a:tcPr marL="6020" marR="6020" marT="6020" marB="0" anchor="b"/>
                </a:tc>
                <a:tc>
                  <a:txBody>
                    <a:bodyPr/>
                    <a:lstStyle/>
                    <a:p>
                      <a:pPr algn="r" fontAlgn="b"/>
                      <a:r>
                        <a:rPr lang="en-US" sz="800" u="none" strike="noStrike">
                          <a:effectLst/>
                        </a:rPr>
                        <a:t>0.907</a:t>
                      </a:r>
                      <a:endParaRPr lang="en-US" sz="800" b="0" i="0" u="none" strike="noStrike">
                        <a:solidFill>
                          <a:srgbClr val="000000"/>
                        </a:solidFill>
                        <a:effectLst/>
                        <a:latin typeface="Calibri" panose="020F0502020204030204" pitchFamily="34" charset="0"/>
                      </a:endParaRPr>
                    </a:p>
                  </a:txBody>
                  <a:tcPr marL="6020" marR="6020" marT="6020" marB="0" anchor="b"/>
                </a:tc>
                <a:tc>
                  <a:txBody>
                    <a:bodyPr/>
                    <a:lstStyle/>
                    <a:p>
                      <a:pPr algn="r" fontAlgn="b"/>
                      <a:r>
                        <a:rPr lang="en-US" sz="800" u="none" strike="noStrike" dirty="0">
                          <a:effectLst/>
                        </a:rPr>
                        <a:t> $      27,079 </a:t>
                      </a:r>
                      <a:endParaRPr lang="en-US" sz="800" b="0" i="0" u="none" strike="noStrike" dirty="0">
                        <a:solidFill>
                          <a:srgbClr val="000000"/>
                        </a:solidFill>
                        <a:effectLst/>
                        <a:latin typeface="Calibri" panose="020F0502020204030204" pitchFamily="34" charset="0"/>
                      </a:endParaRPr>
                    </a:p>
                  </a:txBody>
                  <a:tcPr marL="6020" marR="6020" marT="6020" marB="0" anchor="b"/>
                </a:tc>
                <a:tc>
                  <a:txBody>
                    <a:bodyPr/>
                    <a:lstStyle/>
                    <a:p>
                      <a:pPr algn="r" fontAlgn="b"/>
                      <a:r>
                        <a:rPr lang="en-US" sz="800" u="none" strike="noStrike">
                          <a:effectLst/>
                        </a:rPr>
                        <a:t> $      28,018 </a:t>
                      </a:r>
                      <a:endParaRPr lang="en-US" sz="800" b="0" i="0" u="none" strike="noStrike">
                        <a:solidFill>
                          <a:srgbClr val="000000"/>
                        </a:solidFill>
                        <a:effectLst/>
                        <a:latin typeface="Calibri" panose="020F0502020204030204" pitchFamily="34" charset="0"/>
                      </a:endParaRPr>
                    </a:p>
                  </a:txBody>
                  <a:tcPr marL="6020" marR="6020" marT="6020" marB="0" anchor="b"/>
                </a:tc>
                <a:tc>
                  <a:txBody>
                    <a:bodyPr/>
                    <a:lstStyle/>
                    <a:p>
                      <a:pPr algn="r" fontAlgn="b"/>
                      <a:r>
                        <a:rPr lang="en-US" sz="800" u="none" strike="noStrike">
                          <a:effectLst/>
                        </a:rPr>
                        <a:t> $      34,788 </a:t>
                      </a:r>
                      <a:endParaRPr lang="en-US" sz="800" b="0" i="0" u="none" strike="noStrike">
                        <a:solidFill>
                          <a:srgbClr val="000000"/>
                        </a:solidFill>
                        <a:effectLst/>
                        <a:latin typeface="Calibri" panose="020F0502020204030204" pitchFamily="34" charset="0"/>
                      </a:endParaRPr>
                    </a:p>
                  </a:txBody>
                  <a:tcPr marL="6020" marR="6020" marT="6020" marB="0" anchor="b"/>
                </a:tc>
                <a:tc>
                  <a:txBody>
                    <a:bodyPr/>
                    <a:lstStyle/>
                    <a:p>
                      <a:pPr algn="r" fontAlgn="b"/>
                      <a:r>
                        <a:rPr lang="en-US" sz="800" u="none" strike="noStrike">
                          <a:effectLst/>
                        </a:rPr>
                        <a:t>37</a:t>
                      </a:r>
                      <a:endParaRPr lang="en-US" sz="800" b="0" i="0" u="none" strike="noStrike">
                        <a:solidFill>
                          <a:srgbClr val="000000"/>
                        </a:solidFill>
                        <a:effectLst/>
                        <a:latin typeface="Calibri" panose="020F0502020204030204" pitchFamily="34" charset="0"/>
                      </a:endParaRPr>
                    </a:p>
                  </a:txBody>
                  <a:tcPr marL="6020" marR="6020" marT="6020" marB="0" anchor="b"/>
                </a:tc>
                <a:tc>
                  <a:txBody>
                    <a:bodyPr/>
                    <a:lstStyle/>
                    <a:p>
                      <a:pPr algn="r" fontAlgn="b"/>
                      <a:r>
                        <a:rPr lang="en-US" sz="800" u="none" strike="noStrike">
                          <a:effectLst/>
                        </a:rPr>
                        <a:t>23</a:t>
                      </a:r>
                      <a:endParaRPr lang="en-US" sz="800" b="0" i="0" u="none" strike="noStrike">
                        <a:solidFill>
                          <a:srgbClr val="000000"/>
                        </a:solidFill>
                        <a:effectLst/>
                        <a:latin typeface="Calibri" panose="020F0502020204030204" pitchFamily="34" charset="0"/>
                      </a:endParaRPr>
                    </a:p>
                  </a:txBody>
                  <a:tcPr marL="6020" marR="6020" marT="6020" marB="0" anchor="b"/>
                </a:tc>
                <a:tc>
                  <a:txBody>
                    <a:bodyPr/>
                    <a:lstStyle/>
                    <a:p>
                      <a:pPr algn="r" fontAlgn="b"/>
                      <a:r>
                        <a:rPr lang="en-US" sz="800" u="none" strike="noStrike">
                          <a:effectLst/>
                        </a:rPr>
                        <a:t>234</a:t>
                      </a:r>
                      <a:endParaRPr lang="en-US" sz="800" b="0" i="0" u="none" strike="noStrike">
                        <a:solidFill>
                          <a:srgbClr val="000000"/>
                        </a:solidFill>
                        <a:effectLst/>
                        <a:latin typeface="Calibri" panose="020F0502020204030204" pitchFamily="34" charset="0"/>
                      </a:endParaRPr>
                    </a:p>
                  </a:txBody>
                  <a:tcPr marL="6020" marR="6020" marT="6020" marB="0" anchor="b"/>
                </a:tc>
                <a:extLst>
                  <a:ext uri="{0D108BD9-81ED-4DB2-BD59-A6C34878D82A}">
                    <a16:rowId xmlns:a16="http://schemas.microsoft.com/office/drawing/2014/main" val="1132043416"/>
                  </a:ext>
                </a:extLst>
              </a:tr>
              <a:tr h="124480">
                <a:tc>
                  <a:txBody>
                    <a:bodyPr/>
                    <a:lstStyle/>
                    <a:p>
                      <a:pPr algn="l" fontAlgn="b"/>
                      <a:r>
                        <a:rPr lang="en-US" sz="800" u="none" strike="noStrike">
                          <a:effectLst/>
                        </a:rPr>
                        <a:t>A28163</a:t>
                      </a:r>
                      <a:endParaRPr lang="en-US" sz="800" b="0" i="0" u="none" strike="noStrike">
                        <a:solidFill>
                          <a:srgbClr val="000000"/>
                        </a:solidFill>
                        <a:effectLst/>
                        <a:latin typeface="Calibri" panose="020F0502020204030204" pitchFamily="34" charset="0"/>
                      </a:endParaRPr>
                    </a:p>
                  </a:txBody>
                  <a:tcPr marL="6020" marR="6020" marT="6020" marB="0" anchor="b"/>
                </a:tc>
                <a:tc>
                  <a:txBody>
                    <a:bodyPr/>
                    <a:lstStyle/>
                    <a:p>
                      <a:pPr algn="l" fontAlgn="b"/>
                      <a:r>
                        <a:rPr lang="en-US" sz="800" u="none" strike="noStrike">
                          <a:effectLst/>
                        </a:rPr>
                        <a:t>CVCHiP</a:t>
                      </a:r>
                      <a:endParaRPr lang="en-US" sz="800" b="0" i="0" u="none" strike="noStrike">
                        <a:solidFill>
                          <a:srgbClr val="000000"/>
                        </a:solidFill>
                        <a:effectLst/>
                        <a:latin typeface="Calibri" panose="020F0502020204030204" pitchFamily="34" charset="0"/>
                      </a:endParaRPr>
                    </a:p>
                  </a:txBody>
                  <a:tcPr marL="6020" marR="6020" marT="6020" marB="0" anchor="b"/>
                </a:tc>
                <a:tc>
                  <a:txBody>
                    <a:bodyPr/>
                    <a:lstStyle/>
                    <a:p>
                      <a:pPr algn="r" fontAlgn="b"/>
                      <a:r>
                        <a:rPr lang="en-US" sz="800" u="none" strike="noStrike">
                          <a:effectLst/>
                        </a:rPr>
                        <a:t>5.4%</a:t>
                      </a:r>
                      <a:endParaRPr lang="en-US" sz="800" b="0" i="0" u="none" strike="noStrike">
                        <a:solidFill>
                          <a:srgbClr val="000000"/>
                        </a:solidFill>
                        <a:effectLst/>
                        <a:latin typeface="Calibri" panose="020F0502020204030204" pitchFamily="34" charset="0"/>
                      </a:endParaRPr>
                    </a:p>
                  </a:txBody>
                  <a:tcPr marL="6020" marR="6020" marT="6020" marB="0" anchor="b"/>
                </a:tc>
                <a:tc>
                  <a:txBody>
                    <a:bodyPr/>
                    <a:lstStyle/>
                    <a:p>
                      <a:pPr algn="r" fontAlgn="b"/>
                      <a:r>
                        <a:rPr lang="en-US" sz="800" u="none" strike="noStrike">
                          <a:effectLst/>
                        </a:rPr>
                        <a:t>3.6%</a:t>
                      </a:r>
                      <a:endParaRPr lang="en-US" sz="800" b="0" i="0" u="none" strike="noStrike">
                        <a:solidFill>
                          <a:srgbClr val="000000"/>
                        </a:solidFill>
                        <a:effectLst/>
                        <a:latin typeface="Calibri" panose="020F0502020204030204" pitchFamily="34" charset="0"/>
                      </a:endParaRPr>
                    </a:p>
                  </a:txBody>
                  <a:tcPr marL="6020" marR="6020" marT="6020" marB="0" anchor="b"/>
                </a:tc>
                <a:tc>
                  <a:txBody>
                    <a:bodyPr/>
                    <a:lstStyle/>
                    <a:p>
                      <a:pPr algn="r" fontAlgn="b"/>
                      <a:r>
                        <a:rPr lang="en-US" sz="800" u="none" strike="noStrike">
                          <a:effectLst/>
                        </a:rPr>
                        <a:t>0.8344</a:t>
                      </a:r>
                      <a:endParaRPr lang="en-US" sz="800" b="0" i="0" u="none" strike="noStrike">
                        <a:solidFill>
                          <a:srgbClr val="000000"/>
                        </a:solidFill>
                        <a:effectLst/>
                        <a:latin typeface="Calibri" panose="020F0502020204030204" pitchFamily="34" charset="0"/>
                      </a:endParaRPr>
                    </a:p>
                  </a:txBody>
                  <a:tcPr marL="6020" marR="6020" marT="6020" marB="0" anchor="b"/>
                </a:tc>
                <a:tc>
                  <a:txBody>
                    <a:bodyPr/>
                    <a:lstStyle/>
                    <a:p>
                      <a:pPr algn="r" fontAlgn="b"/>
                      <a:r>
                        <a:rPr lang="en-US" sz="800" u="none" strike="noStrike" dirty="0">
                          <a:effectLst/>
                        </a:rPr>
                        <a:t> $      11,357 </a:t>
                      </a:r>
                      <a:endParaRPr lang="en-US" sz="800" b="0" i="0" u="none" strike="noStrike" dirty="0">
                        <a:solidFill>
                          <a:srgbClr val="000000"/>
                        </a:solidFill>
                        <a:effectLst/>
                        <a:latin typeface="Calibri" panose="020F0502020204030204" pitchFamily="34" charset="0"/>
                      </a:endParaRPr>
                    </a:p>
                  </a:txBody>
                  <a:tcPr marL="6020" marR="6020" marT="6020" marB="0" anchor="b"/>
                </a:tc>
                <a:tc>
                  <a:txBody>
                    <a:bodyPr/>
                    <a:lstStyle/>
                    <a:p>
                      <a:pPr algn="r" fontAlgn="b"/>
                      <a:r>
                        <a:rPr lang="en-US" sz="800" u="none" strike="noStrike">
                          <a:effectLst/>
                        </a:rPr>
                        <a:t> $      10,886 </a:t>
                      </a:r>
                      <a:endParaRPr lang="en-US" sz="800" b="0" i="0" u="none" strike="noStrike">
                        <a:solidFill>
                          <a:srgbClr val="000000"/>
                        </a:solidFill>
                        <a:effectLst/>
                        <a:latin typeface="Calibri" panose="020F0502020204030204" pitchFamily="34" charset="0"/>
                      </a:endParaRPr>
                    </a:p>
                  </a:txBody>
                  <a:tcPr marL="6020" marR="6020" marT="6020" marB="0" anchor="b"/>
                </a:tc>
                <a:tc>
                  <a:txBody>
                    <a:bodyPr/>
                    <a:lstStyle/>
                    <a:p>
                      <a:pPr algn="r" fontAlgn="b"/>
                      <a:r>
                        <a:rPr lang="en-US" sz="800" u="none" strike="noStrike">
                          <a:effectLst/>
                        </a:rPr>
                        <a:t> $      10,744 </a:t>
                      </a:r>
                      <a:endParaRPr lang="en-US" sz="800" b="0" i="0" u="none" strike="noStrike">
                        <a:solidFill>
                          <a:srgbClr val="000000"/>
                        </a:solidFill>
                        <a:effectLst/>
                        <a:latin typeface="Calibri" panose="020F0502020204030204" pitchFamily="34" charset="0"/>
                      </a:endParaRPr>
                    </a:p>
                  </a:txBody>
                  <a:tcPr marL="6020" marR="6020" marT="6020" marB="0" anchor="b"/>
                </a:tc>
                <a:tc>
                  <a:txBody>
                    <a:bodyPr/>
                    <a:lstStyle/>
                    <a:p>
                      <a:pPr algn="r" fontAlgn="b"/>
                      <a:r>
                        <a:rPr lang="en-US" sz="800" u="none" strike="noStrike">
                          <a:effectLst/>
                        </a:rPr>
                        <a:t>23</a:t>
                      </a:r>
                      <a:endParaRPr lang="en-US" sz="800" b="0" i="0" u="none" strike="noStrike">
                        <a:solidFill>
                          <a:srgbClr val="000000"/>
                        </a:solidFill>
                        <a:effectLst/>
                        <a:latin typeface="Calibri" panose="020F0502020204030204" pitchFamily="34" charset="0"/>
                      </a:endParaRPr>
                    </a:p>
                  </a:txBody>
                  <a:tcPr marL="6020" marR="6020" marT="6020" marB="0" anchor="b"/>
                </a:tc>
                <a:tc>
                  <a:txBody>
                    <a:bodyPr/>
                    <a:lstStyle/>
                    <a:p>
                      <a:pPr algn="r" fontAlgn="b"/>
                      <a:r>
                        <a:rPr lang="en-US" sz="800" u="none" strike="noStrike">
                          <a:effectLst/>
                        </a:rPr>
                        <a:t>15</a:t>
                      </a:r>
                      <a:endParaRPr lang="en-US" sz="800" b="0" i="0" u="none" strike="noStrike">
                        <a:solidFill>
                          <a:srgbClr val="000000"/>
                        </a:solidFill>
                        <a:effectLst/>
                        <a:latin typeface="Calibri" panose="020F0502020204030204" pitchFamily="34" charset="0"/>
                      </a:endParaRPr>
                    </a:p>
                  </a:txBody>
                  <a:tcPr marL="6020" marR="6020" marT="6020" marB="0" anchor="b"/>
                </a:tc>
                <a:tc>
                  <a:txBody>
                    <a:bodyPr/>
                    <a:lstStyle/>
                    <a:p>
                      <a:pPr algn="r" fontAlgn="b"/>
                      <a:r>
                        <a:rPr lang="en-US" sz="800" u="none" strike="noStrike">
                          <a:effectLst/>
                        </a:rPr>
                        <a:t>180</a:t>
                      </a:r>
                      <a:endParaRPr lang="en-US" sz="800" b="0" i="0" u="none" strike="noStrike">
                        <a:solidFill>
                          <a:srgbClr val="000000"/>
                        </a:solidFill>
                        <a:effectLst/>
                        <a:latin typeface="Calibri" panose="020F0502020204030204" pitchFamily="34" charset="0"/>
                      </a:endParaRPr>
                    </a:p>
                  </a:txBody>
                  <a:tcPr marL="6020" marR="6020" marT="6020" marB="0" anchor="b"/>
                </a:tc>
                <a:extLst>
                  <a:ext uri="{0D108BD9-81ED-4DB2-BD59-A6C34878D82A}">
                    <a16:rowId xmlns:a16="http://schemas.microsoft.com/office/drawing/2014/main" val="1977336677"/>
                  </a:ext>
                </a:extLst>
              </a:tr>
              <a:tr h="183924">
                <a:tc>
                  <a:txBody>
                    <a:bodyPr/>
                    <a:lstStyle/>
                    <a:p>
                      <a:pPr algn="l" fontAlgn="b"/>
                      <a:r>
                        <a:rPr lang="en-US" sz="800" u="none" strike="noStrike">
                          <a:effectLst/>
                        </a:rPr>
                        <a:t>A74494</a:t>
                      </a:r>
                      <a:endParaRPr lang="en-US" sz="800" b="0" i="0" u="none" strike="noStrike">
                        <a:solidFill>
                          <a:srgbClr val="000000"/>
                        </a:solidFill>
                        <a:effectLst/>
                        <a:latin typeface="Calibri" panose="020F0502020204030204" pitchFamily="34" charset="0"/>
                      </a:endParaRPr>
                    </a:p>
                  </a:txBody>
                  <a:tcPr marL="6020" marR="6020" marT="6020" marB="0" anchor="b"/>
                </a:tc>
                <a:tc>
                  <a:txBody>
                    <a:bodyPr/>
                    <a:lstStyle/>
                    <a:p>
                      <a:pPr algn="l" fontAlgn="b"/>
                      <a:r>
                        <a:rPr lang="en-US" sz="800" u="none" strike="noStrike">
                          <a:effectLst/>
                        </a:rPr>
                        <a:t>Peninsula Regional Clinically Integrated Network, LLC</a:t>
                      </a:r>
                      <a:endParaRPr lang="en-US" sz="800" b="0" i="0" u="none" strike="noStrike">
                        <a:solidFill>
                          <a:srgbClr val="000000"/>
                        </a:solidFill>
                        <a:effectLst/>
                        <a:latin typeface="Calibri" panose="020F0502020204030204" pitchFamily="34" charset="0"/>
                      </a:endParaRPr>
                    </a:p>
                  </a:txBody>
                  <a:tcPr marL="6020" marR="6020" marT="6020" marB="0" anchor="b"/>
                </a:tc>
                <a:tc>
                  <a:txBody>
                    <a:bodyPr/>
                    <a:lstStyle/>
                    <a:p>
                      <a:pPr algn="r" fontAlgn="b"/>
                      <a:r>
                        <a:rPr lang="en-US" sz="800" u="none" strike="noStrike">
                          <a:effectLst/>
                        </a:rPr>
                        <a:t>-3.5%</a:t>
                      </a:r>
                      <a:endParaRPr lang="en-US" sz="800" b="0" i="0" u="none" strike="noStrike">
                        <a:solidFill>
                          <a:srgbClr val="000000"/>
                        </a:solidFill>
                        <a:effectLst/>
                        <a:latin typeface="Calibri" panose="020F0502020204030204" pitchFamily="34" charset="0"/>
                      </a:endParaRPr>
                    </a:p>
                  </a:txBody>
                  <a:tcPr marL="6020" marR="6020" marT="6020" marB="0" anchor="b"/>
                </a:tc>
                <a:tc>
                  <a:txBody>
                    <a:bodyPr/>
                    <a:lstStyle/>
                    <a:p>
                      <a:pPr algn="r" fontAlgn="b"/>
                      <a:r>
                        <a:rPr lang="en-US" sz="800" u="none" strike="noStrike" dirty="0">
                          <a:effectLst/>
                        </a:rPr>
                        <a:t>3.0%</a:t>
                      </a:r>
                      <a:endParaRPr lang="en-US" sz="800" b="0" i="0" u="none" strike="noStrike" dirty="0">
                        <a:solidFill>
                          <a:srgbClr val="000000"/>
                        </a:solidFill>
                        <a:effectLst/>
                        <a:latin typeface="Calibri" panose="020F0502020204030204" pitchFamily="34" charset="0"/>
                      </a:endParaRPr>
                    </a:p>
                  </a:txBody>
                  <a:tcPr marL="6020" marR="6020" marT="6020" marB="0" anchor="b"/>
                </a:tc>
                <a:tc>
                  <a:txBody>
                    <a:bodyPr/>
                    <a:lstStyle/>
                    <a:p>
                      <a:pPr algn="r" fontAlgn="b"/>
                      <a:r>
                        <a:rPr lang="en-US" sz="800" u="none" strike="noStrike">
                          <a:effectLst/>
                        </a:rPr>
                        <a:t>0.9535</a:t>
                      </a:r>
                      <a:endParaRPr lang="en-US" sz="800" b="0" i="0" u="none" strike="noStrike">
                        <a:solidFill>
                          <a:srgbClr val="000000"/>
                        </a:solidFill>
                        <a:effectLst/>
                        <a:latin typeface="Calibri" panose="020F0502020204030204" pitchFamily="34" charset="0"/>
                      </a:endParaRPr>
                    </a:p>
                  </a:txBody>
                  <a:tcPr marL="6020" marR="6020" marT="6020" marB="0" anchor="b"/>
                </a:tc>
                <a:tc>
                  <a:txBody>
                    <a:bodyPr/>
                    <a:lstStyle/>
                    <a:p>
                      <a:pPr algn="r" fontAlgn="b"/>
                      <a:r>
                        <a:rPr lang="en-US" sz="800" u="none" strike="noStrike" dirty="0">
                          <a:effectLst/>
                        </a:rPr>
                        <a:t> $      11,986 </a:t>
                      </a:r>
                      <a:endParaRPr lang="en-US" sz="800" b="0" i="0" u="none" strike="noStrike" dirty="0">
                        <a:solidFill>
                          <a:srgbClr val="000000"/>
                        </a:solidFill>
                        <a:effectLst/>
                        <a:latin typeface="Calibri" panose="020F0502020204030204" pitchFamily="34" charset="0"/>
                      </a:endParaRPr>
                    </a:p>
                  </a:txBody>
                  <a:tcPr marL="6020" marR="6020" marT="6020" marB="0" anchor="b"/>
                </a:tc>
                <a:tc>
                  <a:txBody>
                    <a:bodyPr/>
                    <a:lstStyle/>
                    <a:p>
                      <a:pPr algn="r" fontAlgn="b"/>
                      <a:r>
                        <a:rPr lang="en-US" sz="800" u="none" strike="noStrike">
                          <a:effectLst/>
                        </a:rPr>
                        <a:t> $      11,359 </a:t>
                      </a:r>
                      <a:endParaRPr lang="en-US" sz="800" b="0" i="0" u="none" strike="noStrike">
                        <a:solidFill>
                          <a:srgbClr val="000000"/>
                        </a:solidFill>
                        <a:effectLst/>
                        <a:latin typeface="Calibri" panose="020F0502020204030204" pitchFamily="34" charset="0"/>
                      </a:endParaRPr>
                    </a:p>
                  </a:txBody>
                  <a:tcPr marL="6020" marR="6020" marT="6020" marB="0" anchor="b"/>
                </a:tc>
                <a:tc>
                  <a:txBody>
                    <a:bodyPr/>
                    <a:lstStyle/>
                    <a:p>
                      <a:pPr algn="r" fontAlgn="b"/>
                      <a:r>
                        <a:rPr lang="en-US" sz="800" u="none" strike="noStrike">
                          <a:effectLst/>
                        </a:rPr>
                        <a:t> $      12,409 </a:t>
                      </a:r>
                      <a:endParaRPr lang="en-US" sz="800" b="0" i="0" u="none" strike="noStrike">
                        <a:solidFill>
                          <a:srgbClr val="000000"/>
                        </a:solidFill>
                        <a:effectLst/>
                        <a:latin typeface="Calibri" panose="020F0502020204030204" pitchFamily="34" charset="0"/>
                      </a:endParaRPr>
                    </a:p>
                  </a:txBody>
                  <a:tcPr marL="6020" marR="6020" marT="6020" marB="0" anchor="b"/>
                </a:tc>
                <a:tc>
                  <a:txBody>
                    <a:bodyPr/>
                    <a:lstStyle/>
                    <a:p>
                      <a:pPr algn="r" fontAlgn="b"/>
                      <a:r>
                        <a:rPr lang="en-US" sz="800" u="none" strike="noStrike">
                          <a:effectLst/>
                        </a:rPr>
                        <a:t>13</a:t>
                      </a:r>
                      <a:endParaRPr lang="en-US" sz="800" b="0" i="0" u="none" strike="noStrike">
                        <a:solidFill>
                          <a:srgbClr val="000000"/>
                        </a:solidFill>
                        <a:effectLst/>
                        <a:latin typeface="Calibri" panose="020F0502020204030204" pitchFamily="34" charset="0"/>
                      </a:endParaRPr>
                    </a:p>
                  </a:txBody>
                  <a:tcPr marL="6020" marR="6020" marT="6020" marB="0" anchor="b"/>
                </a:tc>
                <a:tc>
                  <a:txBody>
                    <a:bodyPr/>
                    <a:lstStyle/>
                    <a:p>
                      <a:pPr algn="r" fontAlgn="b"/>
                      <a:r>
                        <a:rPr lang="en-US" sz="800" u="none" strike="noStrike">
                          <a:effectLst/>
                        </a:rPr>
                        <a:t>11</a:t>
                      </a:r>
                      <a:endParaRPr lang="en-US" sz="800" b="0" i="0" u="none" strike="noStrike">
                        <a:solidFill>
                          <a:srgbClr val="000000"/>
                        </a:solidFill>
                        <a:effectLst/>
                        <a:latin typeface="Calibri" panose="020F0502020204030204" pitchFamily="34" charset="0"/>
                      </a:endParaRPr>
                    </a:p>
                  </a:txBody>
                  <a:tcPr marL="6020" marR="6020" marT="6020" marB="0" anchor="b"/>
                </a:tc>
                <a:tc>
                  <a:txBody>
                    <a:bodyPr/>
                    <a:lstStyle/>
                    <a:p>
                      <a:pPr algn="r" fontAlgn="b"/>
                      <a:r>
                        <a:rPr lang="en-US" sz="800" u="none" strike="noStrike">
                          <a:effectLst/>
                        </a:rPr>
                        <a:t>154</a:t>
                      </a:r>
                      <a:endParaRPr lang="en-US" sz="800" b="0" i="0" u="none" strike="noStrike">
                        <a:solidFill>
                          <a:srgbClr val="000000"/>
                        </a:solidFill>
                        <a:effectLst/>
                        <a:latin typeface="Calibri" panose="020F0502020204030204" pitchFamily="34" charset="0"/>
                      </a:endParaRPr>
                    </a:p>
                  </a:txBody>
                  <a:tcPr marL="6020" marR="6020" marT="6020" marB="0" anchor="b"/>
                </a:tc>
                <a:extLst>
                  <a:ext uri="{0D108BD9-81ED-4DB2-BD59-A6C34878D82A}">
                    <a16:rowId xmlns:a16="http://schemas.microsoft.com/office/drawing/2014/main" val="3275168696"/>
                  </a:ext>
                </a:extLst>
              </a:tr>
              <a:tr h="124480">
                <a:tc>
                  <a:txBody>
                    <a:bodyPr/>
                    <a:lstStyle/>
                    <a:p>
                      <a:pPr algn="l" fontAlgn="b"/>
                      <a:r>
                        <a:rPr lang="en-US" sz="800" u="none" strike="noStrike">
                          <a:effectLst/>
                        </a:rPr>
                        <a:t>A43804</a:t>
                      </a:r>
                      <a:endParaRPr lang="en-US" sz="800" b="0" i="0" u="none" strike="noStrike">
                        <a:solidFill>
                          <a:srgbClr val="000000"/>
                        </a:solidFill>
                        <a:effectLst/>
                        <a:latin typeface="Calibri" panose="020F0502020204030204" pitchFamily="34" charset="0"/>
                      </a:endParaRPr>
                    </a:p>
                  </a:txBody>
                  <a:tcPr marL="6020" marR="6020" marT="6020" marB="0" anchor="b"/>
                </a:tc>
                <a:tc>
                  <a:txBody>
                    <a:bodyPr/>
                    <a:lstStyle/>
                    <a:p>
                      <a:pPr algn="l" fontAlgn="b"/>
                      <a:r>
                        <a:rPr lang="en-US" sz="800" u="none" strike="noStrike">
                          <a:effectLst/>
                        </a:rPr>
                        <a:t>Aledade Accountable Care 12, LLC</a:t>
                      </a:r>
                      <a:endParaRPr lang="en-US" sz="800" b="0" i="0" u="none" strike="noStrike">
                        <a:solidFill>
                          <a:srgbClr val="000000"/>
                        </a:solidFill>
                        <a:effectLst/>
                        <a:latin typeface="Calibri" panose="020F0502020204030204" pitchFamily="34" charset="0"/>
                      </a:endParaRPr>
                    </a:p>
                  </a:txBody>
                  <a:tcPr marL="6020" marR="6020" marT="6020" marB="0" anchor="b"/>
                </a:tc>
                <a:tc>
                  <a:txBody>
                    <a:bodyPr/>
                    <a:lstStyle/>
                    <a:p>
                      <a:pPr algn="r" fontAlgn="b"/>
                      <a:r>
                        <a:rPr lang="en-US" sz="800" u="none" strike="noStrike">
                          <a:effectLst/>
                        </a:rPr>
                        <a:t>-0.6%</a:t>
                      </a:r>
                      <a:endParaRPr lang="en-US" sz="800" b="0" i="0" u="none" strike="noStrike">
                        <a:solidFill>
                          <a:srgbClr val="000000"/>
                        </a:solidFill>
                        <a:effectLst/>
                        <a:latin typeface="Calibri" panose="020F0502020204030204" pitchFamily="34" charset="0"/>
                      </a:endParaRPr>
                    </a:p>
                  </a:txBody>
                  <a:tcPr marL="6020" marR="6020" marT="6020" marB="0" anchor="b"/>
                </a:tc>
                <a:tc>
                  <a:txBody>
                    <a:bodyPr/>
                    <a:lstStyle/>
                    <a:p>
                      <a:pPr algn="r" fontAlgn="b"/>
                      <a:r>
                        <a:rPr lang="en-US" sz="800" u="none" strike="noStrike">
                          <a:effectLst/>
                        </a:rPr>
                        <a:t>2.8%</a:t>
                      </a:r>
                      <a:endParaRPr lang="en-US" sz="800" b="0" i="0" u="none" strike="noStrike">
                        <a:solidFill>
                          <a:srgbClr val="000000"/>
                        </a:solidFill>
                        <a:effectLst/>
                        <a:latin typeface="Calibri" panose="020F0502020204030204" pitchFamily="34" charset="0"/>
                      </a:endParaRPr>
                    </a:p>
                  </a:txBody>
                  <a:tcPr marL="6020" marR="6020" marT="6020" marB="0" anchor="b"/>
                </a:tc>
                <a:tc>
                  <a:txBody>
                    <a:bodyPr/>
                    <a:lstStyle/>
                    <a:p>
                      <a:pPr algn="r" fontAlgn="b"/>
                      <a:r>
                        <a:rPr lang="en-US" sz="800" u="none" strike="noStrike" dirty="0">
                          <a:effectLst/>
                        </a:rPr>
                        <a:t>1</a:t>
                      </a:r>
                      <a:endParaRPr lang="en-US" sz="800" b="0" i="0" u="none" strike="noStrike" dirty="0">
                        <a:solidFill>
                          <a:srgbClr val="000000"/>
                        </a:solidFill>
                        <a:effectLst/>
                        <a:latin typeface="Calibri" panose="020F0502020204030204" pitchFamily="34" charset="0"/>
                      </a:endParaRPr>
                    </a:p>
                  </a:txBody>
                  <a:tcPr marL="6020" marR="6020" marT="6020" marB="0" anchor="b"/>
                </a:tc>
                <a:tc>
                  <a:txBody>
                    <a:bodyPr/>
                    <a:lstStyle/>
                    <a:p>
                      <a:pPr algn="r" fontAlgn="b"/>
                      <a:r>
                        <a:rPr lang="en-US" sz="800" u="none" strike="noStrike" dirty="0">
                          <a:effectLst/>
                        </a:rPr>
                        <a:t> $        8,851 </a:t>
                      </a:r>
                      <a:endParaRPr lang="en-US" sz="800" b="0" i="0" u="none" strike="noStrike" dirty="0">
                        <a:solidFill>
                          <a:srgbClr val="000000"/>
                        </a:solidFill>
                        <a:effectLst/>
                        <a:latin typeface="Calibri" panose="020F0502020204030204" pitchFamily="34" charset="0"/>
                      </a:endParaRPr>
                    </a:p>
                  </a:txBody>
                  <a:tcPr marL="6020" marR="6020" marT="6020" marB="0" anchor="b"/>
                </a:tc>
                <a:tc>
                  <a:txBody>
                    <a:bodyPr/>
                    <a:lstStyle/>
                    <a:p>
                      <a:pPr algn="r" fontAlgn="b"/>
                      <a:r>
                        <a:rPr lang="en-US" sz="800" u="none" strike="noStrike">
                          <a:effectLst/>
                        </a:rPr>
                        <a:t> $        8,601 </a:t>
                      </a:r>
                      <a:endParaRPr lang="en-US" sz="800" b="0" i="0" u="none" strike="noStrike">
                        <a:solidFill>
                          <a:srgbClr val="000000"/>
                        </a:solidFill>
                        <a:effectLst/>
                        <a:latin typeface="Calibri" panose="020F0502020204030204" pitchFamily="34" charset="0"/>
                      </a:endParaRPr>
                    </a:p>
                  </a:txBody>
                  <a:tcPr marL="6020" marR="6020" marT="6020" marB="0" anchor="b"/>
                </a:tc>
                <a:tc>
                  <a:txBody>
                    <a:bodyPr/>
                    <a:lstStyle/>
                    <a:p>
                      <a:pPr algn="r" fontAlgn="b"/>
                      <a:r>
                        <a:rPr lang="en-US" sz="800" u="none" strike="noStrike">
                          <a:effectLst/>
                        </a:rPr>
                        <a:t> $        8,903 </a:t>
                      </a:r>
                      <a:endParaRPr lang="en-US" sz="800" b="0" i="0" u="none" strike="noStrike">
                        <a:solidFill>
                          <a:srgbClr val="000000"/>
                        </a:solidFill>
                        <a:effectLst/>
                        <a:latin typeface="Calibri" panose="020F0502020204030204" pitchFamily="34" charset="0"/>
                      </a:endParaRPr>
                    </a:p>
                  </a:txBody>
                  <a:tcPr marL="6020" marR="6020" marT="6020" marB="0" anchor="b"/>
                </a:tc>
                <a:tc>
                  <a:txBody>
                    <a:bodyPr/>
                    <a:lstStyle/>
                    <a:p>
                      <a:pPr algn="r" fontAlgn="b"/>
                      <a:r>
                        <a:rPr lang="en-US" sz="800" u="none" strike="noStrike">
                          <a:effectLst/>
                        </a:rPr>
                        <a:t>18</a:t>
                      </a:r>
                      <a:endParaRPr lang="en-US" sz="800" b="0" i="0" u="none" strike="noStrike">
                        <a:solidFill>
                          <a:srgbClr val="000000"/>
                        </a:solidFill>
                        <a:effectLst/>
                        <a:latin typeface="Calibri" panose="020F0502020204030204" pitchFamily="34" charset="0"/>
                      </a:endParaRPr>
                    </a:p>
                  </a:txBody>
                  <a:tcPr marL="6020" marR="6020" marT="6020" marB="0" anchor="b"/>
                </a:tc>
                <a:tc>
                  <a:txBody>
                    <a:bodyPr/>
                    <a:lstStyle/>
                    <a:p>
                      <a:pPr algn="r" fontAlgn="b"/>
                      <a:r>
                        <a:rPr lang="en-US" sz="800" u="none" strike="noStrike">
                          <a:effectLst/>
                        </a:rPr>
                        <a:t>19</a:t>
                      </a:r>
                      <a:endParaRPr lang="en-US" sz="800" b="0" i="0" u="none" strike="noStrike">
                        <a:solidFill>
                          <a:srgbClr val="000000"/>
                        </a:solidFill>
                        <a:effectLst/>
                        <a:latin typeface="Calibri" panose="020F0502020204030204" pitchFamily="34" charset="0"/>
                      </a:endParaRPr>
                    </a:p>
                  </a:txBody>
                  <a:tcPr marL="6020" marR="6020" marT="6020" marB="0" anchor="b"/>
                </a:tc>
                <a:tc>
                  <a:txBody>
                    <a:bodyPr/>
                    <a:lstStyle/>
                    <a:p>
                      <a:pPr algn="r" fontAlgn="b"/>
                      <a:r>
                        <a:rPr lang="en-US" sz="800" u="none" strike="noStrike">
                          <a:effectLst/>
                        </a:rPr>
                        <a:t>178</a:t>
                      </a:r>
                      <a:endParaRPr lang="en-US" sz="800" b="0" i="0" u="none" strike="noStrike">
                        <a:solidFill>
                          <a:srgbClr val="000000"/>
                        </a:solidFill>
                        <a:effectLst/>
                        <a:latin typeface="Calibri" panose="020F0502020204030204" pitchFamily="34" charset="0"/>
                      </a:endParaRPr>
                    </a:p>
                  </a:txBody>
                  <a:tcPr marL="6020" marR="6020" marT="6020" marB="0" anchor="b"/>
                </a:tc>
                <a:extLst>
                  <a:ext uri="{0D108BD9-81ED-4DB2-BD59-A6C34878D82A}">
                    <a16:rowId xmlns:a16="http://schemas.microsoft.com/office/drawing/2014/main" val="4137098009"/>
                  </a:ext>
                </a:extLst>
              </a:tr>
              <a:tr h="124480">
                <a:tc>
                  <a:txBody>
                    <a:bodyPr/>
                    <a:lstStyle/>
                    <a:p>
                      <a:pPr algn="l" fontAlgn="b"/>
                      <a:r>
                        <a:rPr lang="en-US" sz="800" u="none" strike="noStrike">
                          <a:effectLst/>
                        </a:rPr>
                        <a:t>A94754</a:t>
                      </a:r>
                      <a:endParaRPr lang="en-US" sz="800" b="0" i="0" u="none" strike="noStrike">
                        <a:solidFill>
                          <a:srgbClr val="000000"/>
                        </a:solidFill>
                        <a:effectLst/>
                        <a:latin typeface="Calibri" panose="020F0502020204030204" pitchFamily="34" charset="0"/>
                      </a:endParaRPr>
                    </a:p>
                  </a:txBody>
                  <a:tcPr marL="6020" marR="6020" marT="6020" marB="0" anchor="b"/>
                </a:tc>
                <a:tc>
                  <a:txBody>
                    <a:bodyPr/>
                    <a:lstStyle/>
                    <a:p>
                      <a:pPr algn="l" fontAlgn="b"/>
                      <a:r>
                        <a:rPr lang="en-US" sz="800" u="none" strike="noStrike">
                          <a:effectLst/>
                        </a:rPr>
                        <a:t>Mid-Atlantic Collaborative Care, LLC</a:t>
                      </a:r>
                      <a:endParaRPr lang="en-US" sz="800" b="0" i="0" u="none" strike="noStrike">
                        <a:solidFill>
                          <a:srgbClr val="000000"/>
                        </a:solidFill>
                        <a:effectLst/>
                        <a:latin typeface="Calibri" panose="020F0502020204030204" pitchFamily="34" charset="0"/>
                      </a:endParaRPr>
                    </a:p>
                  </a:txBody>
                  <a:tcPr marL="6020" marR="6020" marT="6020" marB="0" anchor="b"/>
                </a:tc>
                <a:tc>
                  <a:txBody>
                    <a:bodyPr/>
                    <a:lstStyle/>
                    <a:p>
                      <a:pPr algn="r" fontAlgn="b"/>
                      <a:r>
                        <a:rPr lang="en-US" sz="800" u="none" strike="noStrike">
                          <a:effectLst/>
                        </a:rPr>
                        <a:t>3.1%</a:t>
                      </a:r>
                      <a:endParaRPr lang="en-US" sz="800" b="0" i="0" u="none" strike="noStrike">
                        <a:solidFill>
                          <a:srgbClr val="000000"/>
                        </a:solidFill>
                        <a:effectLst/>
                        <a:latin typeface="Calibri" panose="020F0502020204030204" pitchFamily="34" charset="0"/>
                      </a:endParaRPr>
                    </a:p>
                  </a:txBody>
                  <a:tcPr marL="6020" marR="6020" marT="6020" marB="0" anchor="b"/>
                </a:tc>
                <a:tc>
                  <a:txBody>
                    <a:bodyPr/>
                    <a:lstStyle/>
                    <a:p>
                      <a:pPr algn="r" fontAlgn="b"/>
                      <a:r>
                        <a:rPr lang="en-US" sz="800" u="none" strike="noStrike">
                          <a:effectLst/>
                        </a:rPr>
                        <a:t>2.9%</a:t>
                      </a:r>
                      <a:endParaRPr lang="en-US" sz="800" b="0" i="0" u="none" strike="noStrike">
                        <a:solidFill>
                          <a:srgbClr val="000000"/>
                        </a:solidFill>
                        <a:effectLst/>
                        <a:latin typeface="Calibri" panose="020F0502020204030204" pitchFamily="34" charset="0"/>
                      </a:endParaRPr>
                    </a:p>
                  </a:txBody>
                  <a:tcPr marL="6020" marR="6020" marT="6020" marB="0" anchor="b"/>
                </a:tc>
                <a:tc>
                  <a:txBody>
                    <a:bodyPr/>
                    <a:lstStyle/>
                    <a:p>
                      <a:pPr algn="r" fontAlgn="b"/>
                      <a:r>
                        <a:rPr lang="en-US" sz="800" u="none" strike="noStrike" dirty="0">
                          <a:effectLst/>
                        </a:rPr>
                        <a:t>1</a:t>
                      </a:r>
                      <a:endParaRPr lang="en-US" sz="800" b="0" i="0" u="none" strike="noStrike" dirty="0">
                        <a:solidFill>
                          <a:srgbClr val="000000"/>
                        </a:solidFill>
                        <a:effectLst/>
                        <a:latin typeface="Calibri" panose="020F0502020204030204" pitchFamily="34" charset="0"/>
                      </a:endParaRPr>
                    </a:p>
                  </a:txBody>
                  <a:tcPr marL="6020" marR="6020" marT="6020" marB="0" anchor="b"/>
                </a:tc>
                <a:tc>
                  <a:txBody>
                    <a:bodyPr/>
                    <a:lstStyle/>
                    <a:p>
                      <a:pPr algn="r" fontAlgn="b"/>
                      <a:r>
                        <a:rPr lang="en-US" sz="800" u="none" strike="noStrike" dirty="0">
                          <a:effectLst/>
                        </a:rPr>
                        <a:t> $      13,111 </a:t>
                      </a:r>
                      <a:endParaRPr lang="en-US" sz="800" b="0" i="0" u="none" strike="noStrike" dirty="0">
                        <a:solidFill>
                          <a:srgbClr val="000000"/>
                        </a:solidFill>
                        <a:effectLst/>
                        <a:latin typeface="Calibri" panose="020F0502020204030204" pitchFamily="34" charset="0"/>
                      </a:endParaRPr>
                    </a:p>
                  </a:txBody>
                  <a:tcPr marL="6020" marR="6020" marT="6020" marB="0" anchor="b"/>
                </a:tc>
                <a:tc>
                  <a:txBody>
                    <a:bodyPr/>
                    <a:lstStyle/>
                    <a:p>
                      <a:pPr algn="r" fontAlgn="b"/>
                      <a:r>
                        <a:rPr lang="en-US" sz="800" u="none" strike="noStrike">
                          <a:effectLst/>
                        </a:rPr>
                        <a:t> $      12,716 </a:t>
                      </a:r>
                      <a:endParaRPr lang="en-US" sz="800" b="0" i="0" u="none" strike="noStrike">
                        <a:solidFill>
                          <a:srgbClr val="000000"/>
                        </a:solidFill>
                        <a:effectLst/>
                        <a:latin typeface="Calibri" panose="020F0502020204030204" pitchFamily="34" charset="0"/>
                      </a:endParaRPr>
                    </a:p>
                  </a:txBody>
                  <a:tcPr marL="6020" marR="6020" marT="6020" marB="0" anchor="b"/>
                </a:tc>
                <a:tc>
                  <a:txBody>
                    <a:bodyPr/>
                    <a:lstStyle/>
                    <a:p>
                      <a:pPr algn="r" fontAlgn="b"/>
                      <a:r>
                        <a:rPr lang="en-US" sz="800" u="none" strike="noStrike">
                          <a:effectLst/>
                        </a:rPr>
                        <a:t> $      12,703 </a:t>
                      </a:r>
                      <a:endParaRPr lang="en-US" sz="800" b="0" i="0" u="none" strike="noStrike">
                        <a:solidFill>
                          <a:srgbClr val="000000"/>
                        </a:solidFill>
                        <a:effectLst/>
                        <a:latin typeface="Calibri" panose="020F0502020204030204" pitchFamily="34" charset="0"/>
                      </a:endParaRPr>
                    </a:p>
                  </a:txBody>
                  <a:tcPr marL="6020" marR="6020" marT="6020" marB="0" anchor="b"/>
                </a:tc>
                <a:tc>
                  <a:txBody>
                    <a:bodyPr/>
                    <a:lstStyle/>
                    <a:p>
                      <a:pPr algn="r" fontAlgn="b"/>
                      <a:r>
                        <a:rPr lang="en-US" sz="800" u="none" strike="noStrike">
                          <a:effectLst/>
                        </a:rPr>
                        <a:t>17</a:t>
                      </a:r>
                      <a:endParaRPr lang="en-US" sz="800" b="0" i="0" u="none" strike="noStrike">
                        <a:solidFill>
                          <a:srgbClr val="000000"/>
                        </a:solidFill>
                        <a:effectLst/>
                        <a:latin typeface="Calibri" panose="020F0502020204030204" pitchFamily="34" charset="0"/>
                      </a:endParaRPr>
                    </a:p>
                  </a:txBody>
                  <a:tcPr marL="6020" marR="6020" marT="6020" marB="0" anchor="b"/>
                </a:tc>
                <a:tc>
                  <a:txBody>
                    <a:bodyPr/>
                    <a:lstStyle/>
                    <a:p>
                      <a:pPr algn="r" fontAlgn="b"/>
                      <a:r>
                        <a:rPr lang="en-US" sz="800" u="none" strike="noStrike">
                          <a:effectLst/>
                        </a:rPr>
                        <a:t>10</a:t>
                      </a:r>
                      <a:endParaRPr lang="en-US" sz="800" b="0" i="0" u="none" strike="noStrike">
                        <a:solidFill>
                          <a:srgbClr val="000000"/>
                        </a:solidFill>
                        <a:effectLst/>
                        <a:latin typeface="Calibri" panose="020F0502020204030204" pitchFamily="34" charset="0"/>
                      </a:endParaRPr>
                    </a:p>
                  </a:txBody>
                  <a:tcPr marL="6020" marR="6020" marT="6020" marB="0" anchor="b"/>
                </a:tc>
                <a:tc>
                  <a:txBody>
                    <a:bodyPr/>
                    <a:lstStyle/>
                    <a:p>
                      <a:pPr algn="r" fontAlgn="b"/>
                      <a:r>
                        <a:rPr lang="en-US" sz="800" u="none" strike="noStrike">
                          <a:effectLst/>
                        </a:rPr>
                        <a:t>176</a:t>
                      </a:r>
                      <a:endParaRPr lang="en-US" sz="800" b="0" i="0" u="none" strike="noStrike">
                        <a:solidFill>
                          <a:srgbClr val="000000"/>
                        </a:solidFill>
                        <a:effectLst/>
                        <a:latin typeface="Calibri" panose="020F0502020204030204" pitchFamily="34" charset="0"/>
                      </a:endParaRPr>
                    </a:p>
                  </a:txBody>
                  <a:tcPr marL="6020" marR="6020" marT="6020" marB="0" anchor="b"/>
                </a:tc>
                <a:extLst>
                  <a:ext uri="{0D108BD9-81ED-4DB2-BD59-A6C34878D82A}">
                    <a16:rowId xmlns:a16="http://schemas.microsoft.com/office/drawing/2014/main" val="2704846545"/>
                  </a:ext>
                </a:extLst>
              </a:tr>
              <a:tr h="124480">
                <a:tc>
                  <a:txBody>
                    <a:bodyPr/>
                    <a:lstStyle/>
                    <a:p>
                      <a:pPr algn="l" fontAlgn="b"/>
                      <a:r>
                        <a:rPr lang="en-US" sz="800" u="none" strike="noStrike">
                          <a:effectLst/>
                        </a:rPr>
                        <a:t>A85734</a:t>
                      </a:r>
                      <a:endParaRPr lang="en-US" sz="800" b="0" i="0" u="none" strike="noStrike">
                        <a:solidFill>
                          <a:srgbClr val="000000"/>
                        </a:solidFill>
                        <a:effectLst/>
                        <a:latin typeface="Calibri" panose="020F0502020204030204" pitchFamily="34" charset="0"/>
                      </a:endParaRPr>
                    </a:p>
                  </a:txBody>
                  <a:tcPr marL="6020" marR="6020" marT="6020" marB="0" anchor="b"/>
                </a:tc>
                <a:tc>
                  <a:txBody>
                    <a:bodyPr/>
                    <a:lstStyle/>
                    <a:p>
                      <a:pPr algn="l" fontAlgn="b"/>
                      <a:r>
                        <a:rPr lang="en-US" sz="800" u="none" strike="noStrike">
                          <a:effectLst/>
                        </a:rPr>
                        <a:t>Richmond Good Help ACO</a:t>
                      </a:r>
                      <a:endParaRPr lang="en-US" sz="800" b="0" i="0" u="none" strike="noStrike">
                        <a:solidFill>
                          <a:srgbClr val="000000"/>
                        </a:solidFill>
                        <a:effectLst/>
                        <a:latin typeface="Calibri" panose="020F0502020204030204" pitchFamily="34" charset="0"/>
                      </a:endParaRPr>
                    </a:p>
                  </a:txBody>
                  <a:tcPr marL="6020" marR="6020" marT="6020" marB="0" anchor="b"/>
                </a:tc>
                <a:tc>
                  <a:txBody>
                    <a:bodyPr/>
                    <a:lstStyle/>
                    <a:p>
                      <a:pPr algn="r" fontAlgn="b"/>
                      <a:r>
                        <a:rPr lang="en-US" sz="800" u="none" strike="noStrike">
                          <a:effectLst/>
                        </a:rPr>
                        <a:t>3.0%</a:t>
                      </a:r>
                      <a:endParaRPr lang="en-US" sz="800" b="0" i="0" u="none" strike="noStrike">
                        <a:solidFill>
                          <a:srgbClr val="000000"/>
                        </a:solidFill>
                        <a:effectLst/>
                        <a:latin typeface="Calibri" panose="020F0502020204030204" pitchFamily="34" charset="0"/>
                      </a:endParaRPr>
                    </a:p>
                  </a:txBody>
                  <a:tcPr marL="6020" marR="6020" marT="6020" marB="0" anchor="b"/>
                </a:tc>
                <a:tc>
                  <a:txBody>
                    <a:bodyPr/>
                    <a:lstStyle/>
                    <a:p>
                      <a:pPr algn="r" fontAlgn="b"/>
                      <a:r>
                        <a:rPr lang="en-US" sz="800" u="none" strike="noStrike">
                          <a:effectLst/>
                        </a:rPr>
                        <a:t>2.4%</a:t>
                      </a:r>
                      <a:endParaRPr lang="en-US" sz="800" b="0" i="0" u="none" strike="noStrike">
                        <a:solidFill>
                          <a:srgbClr val="000000"/>
                        </a:solidFill>
                        <a:effectLst/>
                        <a:latin typeface="Calibri" panose="020F0502020204030204" pitchFamily="34" charset="0"/>
                      </a:endParaRPr>
                    </a:p>
                  </a:txBody>
                  <a:tcPr marL="6020" marR="6020" marT="6020" marB="0" anchor="b"/>
                </a:tc>
                <a:tc>
                  <a:txBody>
                    <a:bodyPr/>
                    <a:lstStyle/>
                    <a:p>
                      <a:pPr algn="r" fontAlgn="b"/>
                      <a:r>
                        <a:rPr lang="en-US" sz="800" u="none" strike="noStrike">
                          <a:effectLst/>
                        </a:rPr>
                        <a:t>1</a:t>
                      </a:r>
                      <a:endParaRPr lang="en-US" sz="800" b="0" i="0" u="none" strike="noStrike">
                        <a:solidFill>
                          <a:srgbClr val="000000"/>
                        </a:solidFill>
                        <a:effectLst/>
                        <a:latin typeface="Calibri" panose="020F0502020204030204" pitchFamily="34" charset="0"/>
                      </a:endParaRPr>
                    </a:p>
                  </a:txBody>
                  <a:tcPr marL="6020" marR="6020" marT="6020" marB="0" anchor="b"/>
                </a:tc>
                <a:tc>
                  <a:txBody>
                    <a:bodyPr/>
                    <a:lstStyle/>
                    <a:p>
                      <a:pPr algn="r" fontAlgn="b"/>
                      <a:r>
                        <a:rPr lang="en-US" sz="800" u="none" strike="noStrike" dirty="0">
                          <a:effectLst/>
                        </a:rPr>
                        <a:t> $        9,637 </a:t>
                      </a:r>
                      <a:endParaRPr lang="en-US" sz="800" b="0" i="0" u="none" strike="noStrike" dirty="0">
                        <a:solidFill>
                          <a:srgbClr val="000000"/>
                        </a:solidFill>
                        <a:effectLst/>
                        <a:latin typeface="Calibri" panose="020F0502020204030204" pitchFamily="34" charset="0"/>
                      </a:endParaRPr>
                    </a:p>
                  </a:txBody>
                  <a:tcPr marL="6020" marR="6020" marT="6020" marB="0" anchor="b"/>
                </a:tc>
                <a:tc>
                  <a:txBody>
                    <a:bodyPr/>
                    <a:lstStyle/>
                    <a:p>
                      <a:pPr algn="r" fontAlgn="b"/>
                      <a:r>
                        <a:rPr lang="en-US" sz="800" u="none" strike="noStrike">
                          <a:effectLst/>
                        </a:rPr>
                        <a:t> $        9,457 </a:t>
                      </a:r>
                      <a:endParaRPr lang="en-US" sz="800" b="0" i="0" u="none" strike="noStrike">
                        <a:solidFill>
                          <a:srgbClr val="000000"/>
                        </a:solidFill>
                        <a:effectLst/>
                        <a:latin typeface="Calibri" panose="020F0502020204030204" pitchFamily="34" charset="0"/>
                      </a:endParaRPr>
                    </a:p>
                  </a:txBody>
                  <a:tcPr marL="6020" marR="6020" marT="6020" marB="0" anchor="b"/>
                </a:tc>
                <a:tc>
                  <a:txBody>
                    <a:bodyPr/>
                    <a:lstStyle/>
                    <a:p>
                      <a:pPr algn="r" fontAlgn="b"/>
                      <a:r>
                        <a:rPr lang="en-US" sz="800" u="none" strike="noStrike">
                          <a:effectLst/>
                        </a:rPr>
                        <a:t> $        9,346 </a:t>
                      </a:r>
                      <a:endParaRPr lang="en-US" sz="800" b="0" i="0" u="none" strike="noStrike">
                        <a:solidFill>
                          <a:srgbClr val="000000"/>
                        </a:solidFill>
                        <a:effectLst/>
                        <a:latin typeface="Calibri" panose="020F0502020204030204" pitchFamily="34" charset="0"/>
                      </a:endParaRPr>
                    </a:p>
                  </a:txBody>
                  <a:tcPr marL="6020" marR="6020" marT="6020" marB="0" anchor="b"/>
                </a:tc>
                <a:tc>
                  <a:txBody>
                    <a:bodyPr/>
                    <a:lstStyle/>
                    <a:p>
                      <a:pPr algn="r" fontAlgn="b"/>
                      <a:r>
                        <a:rPr lang="en-US" sz="800" u="none" strike="noStrike">
                          <a:effectLst/>
                        </a:rPr>
                        <a:t>14</a:t>
                      </a:r>
                      <a:endParaRPr lang="en-US" sz="800" b="0" i="0" u="none" strike="noStrike">
                        <a:solidFill>
                          <a:srgbClr val="000000"/>
                        </a:solidFill>
                        <a:effectLst/>
                        <a:latin typeface="Calibri" panose="020F0502020204030204" pitchFamily="34" charset="0"/>
                      </a:endParaRPr>
                    </a:p>
                  </a:txBody>
                  <a:tcPr marL="6020" marR="6020" marT="6020" marB="0" anchor="b"/>
                </a:tc>
                <a:tc>
                  <a:txBody>
                    <a:bodyPr/>
                    <a:lstStyle/>
                    <a:p>
                      <a:pPr algn="r" fontAlgn="b"/>
                      <a:r>
                        <a:rPr lang="en-US" sz="800" u="none" strike="noStrike">
                          <a:effectLst/>
                        </a:rPr>
                        <a:t>7</a:t>
                      </a:r>
                      <a:endParaRPr lang="en-US" sz="800" b="0" i="0" u="none" strike="noStrike">
                        <a:solidFill>
                          <a:srgbClr val="000000"/>
                        </a:solidFill>
                        <a:effectLst/>
                        <a:latin typeface="Calibri" panose="020F0502020204030204" pitchFamily="34" charset="0"/>
                      </a:endParaRPr>
                    </a:p>
                  </a:txBody>
                  <a:tcPr marL="6020" marR="6020" marT="6020" marB="0" anchor="b"/>
                </a:tc>
                <a:tc>
                  <a:txBody>
                    <a:bodyPr/>
                    <a:lstStyle/>
                    <a:p>
                      <a:pPr algn="r" fontAlgn="b"/>
                      <a:r>
                        <a:rPr lang="en-US" sz="800" u="none" strike="noStrike">
                          <a:effectLst/>
                        </a:rPr>
                        <a:t>157</a:t>
                      </a:r>
                      <a:endParaRPr lang="en-US" sz="800" b="0" i="0" u="none" strike="noStrike">
                        <a:solidFill>
                          <a:srgbClr val="000000"/>
                        </a:solidFill>
                        <a:effectLst/>
                        <a:latin typeface="Calibri" panose="020F0502020204030204" pitchFamily="34" charset="0"/>
                      </a:endParaRPr>
                    </a:p>
                  </a:txBody>
                  <a:tcPr marL="6020" marR="6020" marT="6020" marB="0" anchor="b"/>
                </a:tc>
                <a:extLst>
                  <a:ext uri="{0D108BD9-81ED-4DB2-BD59-A6C34878D82A}">
                    <a16:rowId xmlns:a16="http://schemas.microsoft.com/office/drawing/2014/main" val="3672626183"/>
                  </a:ext>
                </a:extLst>
              </a:tr>
              <a:tr h="124480">
                <a:tc>
                  <a:txBody>
                    <a:bodyPr/>
                    <a:lstStyle/>
                    <a:p>
                      <a:pPr algn="l" fontAlgn="b"/>
                      <a:r>
                        <a:rPr lang="en-US" sz="800" u="none" strike="noStrike">
                          <a:effectLst/>
                        </a:rPr>
                        <a:t>A21780</a:t>
                      </a:r>
                      <a:endParaRPr lang="en-US" sz="800" b="0" i="0" u="none" strike="noStrike">
                        <a:solidFill>
                          <a:srgbClr val="000000"/>
                        </a:solidFill>
                        <a:effectLst/>
                        <a:latin typeface="Calibri" panose="020F0502020204030204" pitchFamily="34" charset="0"/>
                      </a:endParaRPr>
                    </a:p>
                  </a:txBody>
                  <a:tcPr marL="6020" marR="6020" marT="6020" marB="0" anchor="b"/>
                </a:tc>
                <a:tc>
                  <a:txBody>
                    <a:bodyPr/>
                    <a:lstStyle/>
                    <a:p>
                      <a:pPr algn="l" fontAlgn="b"/>
                      <a:r>
                        <a:rPr lang="en-US" sz="800" u="none" strike="noStrike">
                          <a:effectLst/>
                        </a:rPr>
                        <a:t>Hampton Roads Good Help ACO</a:t>
                      </a:r>
                      <a:endParaRPr lang="en-US" sz="800" b="0" i="0" u="none" strike="noStrike">
                        <a:solidFill>
                          <a:srgbClr val="000000"/>
                        </a:solidFill>
                        <a:effectLst/>
                        <a:latin typeface="Calibri" panose="020F0502020204030204" pitchFamily="34" charset="0"/>
                      </a:endParaRPr>
                    </a:p>
                  </a:txBody>
                  <a:tcPr marL="6020" marR="6020" marT="6020" marB="0" anchor="b"/>
                </a:tc>
                <a:tc>
                  <a:txBody>
                    <a:bodyPr/>
                    <a:lstStyle/>
                    <a:p>
                      <a:pPr algn="r" fontAlgn="b"/>
                      <a:r>
                        <a:rPr lang="en-US" sz="800" u="none" strike="noStrike">
                          <a:effectLst/>
                        </a:rPr>
                        <a:t>1.6%</a:t>
                      </a:r>
                      <a:endParaRPr lang="en-US" sz="800" b="0" i="0" u="none" strike="noStrike">
                        <a:solidFill>
                          <a:srgbClr val="000000"/>
                        </a:solidFill>
                        <a:effectLst/>
                        <a:latin typeface="Calibri" panose="020F0502020204030204" pitchFamily="34" charset="0"/>
                      </a:endParaRPr>
                    </a:p>
                  </a:txBody>
                  <a:tcPr marL="6020" marR="6020" marT="6020" marB="0" anchor="b"/>
                </a:tc>
                <a:tc>
                  <a:txBody>
                    <a:bodyPr/>
                    <a:lstStyle/>
                    <a:p>
                      <a:pPr algn="r" fontAlgn="b"/>
                      <a:r>
                        <a:rPr lang="en-US" sz="800" u="none" strike="noStrike">
                          <a:effectLst/>
                        </a:rPr>
                        <a:t>3.0%</a:t>
                      </a:r>
                      <a:endParaRPr lang="en-US" sz="800" b="0" i="0" u="none" strike="noStrike">
                        <a:solidFill>
                          <a:srgbClr val="000000"/>
                        </a:solidFill>
                        <a:effectLst/>
                        <a:latin typeface="Calibri" panose="020F0502020204030204" pitchFamily="34" charset="0"/>
                      </a:endParaRPr>
                    </a:p>
                  </a:txBody>
                  <a:tcPr marL="6020" marR="6020" marT="6020" marB="0" anchor="b"/>
                </a:tc>
                <a:tc>
                  <a:txBody>
                    <a:bodyPr/>
                    <a:lstStyle/>
                    <a:p>
                      <a:pPr algn="r" fontAlgn="b"/>
                      <a:r>
                        <a:rPr lang="en-US" sz="800" u="none" strike="noStrike">
                          <a:effectLst/>
                        </a:rPr>
                        <a:t>1</a:t>
                      </a:r>
                      <a:endParaRPr lang="en-US" sz="800" b="0" i="0" u="none" strike="noStrike">
                        <a:solidFill>
                          <a:srgbClr val="000000"/>
                        </a:solidFill>
                        <a:effectLst/>
                        <a:latin typeface="Calibri" panose="020F0502020204030204" pitchFamily="34" charset="0"/>
                      </a:endParaRPr>
                    </a:p>
                  </a:txBody>
                  <a:tcPr marL="6020" marR="6020" marT="6020" marB="0" anchor="b"/>
                </a:tc>
                <a:tc>
                  <a:txBody>
                    <a:bodyPr/>
                    <a:lstStyle/>
                    <a:p>
                      <a:pPr algn="r" fontAlgn="b"/>
                      <a:r>
                        <a:rPr lang="en-US" sz="800" u="none" strike="noStrike" dirty="0">
                          <a:effectLst/>
                        </a:rPr>
                        <a:t> $      10,093 </a:t>
                      </a:r>
                      <a:endParaRPr lang="en-US" sz="800" b="0" i="0" u="none" strike="noStrike" dirty="0">
                        <a:solidFill>
                          <a:srgbClr val="000000"/>
                        </a:solidFill>
                        <a:effectLst/>
                        <a:latin typeface="Calibri" panose="020F0502020204030204" pitchFamily="34" charset="0"/>
                      </a:endParaRPr>
                    </a:p>
                  </a:txBody>
                  <a:tcPr marL="6020" marR="6020" marT="6020" marB="0" anchor="b"/>
                </a:tc>
                <a:tc>
                  <a:txBody>
                    <a:bodyPr/>
                    <a:lstStyle/>
                    <a:p>
                      <a:pPr algn="r" fontAlgn="b"/>
                      <a:r>
                        <a:rPr lang="en-US" sz="800" u="none" strike="noStrike">
                          <a:effectLst/>
                        </a:rPr>
                        <a:t> $        9,712 </a:t>
                      </a:r>
                      <a:endParaRPr lang="en-US" sz="800" b="0" i="0" u="none" strike="noStrike">
                        <a:solidFill>
                          <a:srgbClr val="000000"/>
                        </a:solidFill>
                        <a:effectLst/>
                        <a:latin typeface="Calibri" panose="020F0502020204030204" pitchFamily="34" charset="0"/>
                      </a:endParaRPr>
                    </a:p>
                  </a:txBody>
                  <a:tcPr marL="6020" marR="6020" marT="6020" marB="0" anchor="b"/>
                </a:tc>
                <a:tc>
                  <a:txBody>
                    <a:bodyPr/>
                    <a:lstStyle/>
                    <a:p>
                      <a:pPr algn="r" fontAlgn="b"/>
                      <a:r>
                        <a:rPr lang="en-US" sz="800" u="none" strike="noStrike">
                          <a:effectLst/>
                        </a:rPr>
                        <a:t> $        9,935 </a:t>
                      </a:r>
                      <a:endParaRPr lang="en-US" sz="800" b="0" i="0" u="none" strike="noStrike">
                        <a:solidFill>
                          <a:srgbClr val="000000"/>
                        </a:solidFill>
                        <a:effectLst/>
                        <a:latin typeface="Calibri" panose="020F0502020204030204" pitchFamily="34" charset="0"/>
                      </a:endParaRPr>
                    </a:p>
                  </a:txBody>
                  <a:tcPr marL="6020" marR="6020" marT="6020" marB="0" anchor="b"/>
                </a:tc>
                <a:tc>
                  <a:txBody>
                    <a:bodyPr/>
                    <a:lstStyle/>
                    <a:p>
                      <a:pPr algn="r" fontAlgn="b"/>
                      <a:r>
                        <a:rPr lang="en-US" sz="800" u="none" strike="noStrike">
                          <a:effectLst/>
                        </a:rPr>
                        <a:t>23</a:t>
                      </a:r>
                      <a:endParaRPr lang="en-US" sz="800" b="0" i="0" u="none" strike="noStrike">
                        <a:solidFill>
                          <a:srgbClr val="000000"/>
                        </a:solidFill>
                        <a:effectLst/>
                        <a:latin typeface="Calibri" panose="020F0502020204030204" pitchFamily="34" charset="0"/>
                      </a:endParaRPr>
                    </a:p>
                  </a:txBody>
                  <a:tcPr marL="6020" marR="6020" marT="6020" marB="0" anchor="b"/>
                </a:tc>
                <a:tc>
                  <a:txBody>
                    <a:bodyPr/>
                    <a:lstStyle/>
                    <a:p>
                      <a:pPr algn="r" fontAlgn="b"/>
                      <a:r>
                        <a:rPr lang="en-US" sz="800" u="none" strike="noStrike">
                          <a:effectLst/>
                        </a:rPr>
                        <a:t>12</a:t>
                      </a:r>
                      <a:endParaRPr lang="en-US" sz="800" b="0" i="0" u="none" strike="noStrike">
                        <a:solidFill>
                          <a:srgbClr val="000000"/>
                        </a:solidFill>
                        <a:effectLst/>
                        <a:latin typeface="Calibri" panose="020F0502020204030204" pitchFamily="34" charset="0"/>
                      </a:endParaRPr>
                    </a:p>
                  </a:txBody>
                  <a:tcPr marL="6020" marR="6020" marT="6020" marB="0" anchor="b"/>
                </a:tc>
                <a:tc>
                  <a:txBody>
                    <a:bodyPr/>
                    <a:lstStyle/>
                    <a:p>
                      <a:pPr algn="r" fontAlgn="b"/>
                      <a:r>
                        <a:rPr lang="en-US" sz="800" u="none" strike="noStrike">
                          <a:effectLst/>
                        </a:rPr>
                        <a:t>166</a:t>
                      </a:r>
                      <a:endParaRPr lang="en-US" sz="800" b="0" i="0" u="none" strike="noStrike">
                        <a:solidFill>
                          <a:srgbClr val="000000"/>
                        </a:solidFill>
                        <a:effectLst/>
                        <a:latin typeface="Calibri" panose="020F0502020204030204" pitchFamily="34" charset="0"/>
                      </a:endParaRPr>
                    </a:p>
                  </a:txBody>
                  <a:tcPr marL="6020" marR="6020" marT="6020" marB="0" anchor="b"/>
                </a:tc>
                <a:extLst>
                  <a:ext uri="{0D108BD9-81ED-4DB2-BD59-A6C34878D82A}">
                    <a16:rowId xmlns:a16="http://schemas.microsoft.com/office/drawing/2014/main" val="1353270788"/>
                  </a:ext>
                </a:extLst>
              </a:tr>
              <a:tr h="124480">
                <a:tc>
                  <a:txBody>
                    <a:bodyPr/>
                    <a:lstStyle/>
                    <a:p>
                      <a:pPr algn="l" fontAlgn="b"/>
                      <a:r>
                        <a:rPr lang="en-US" sz="800" u="none" strike="noStrike">
                          <a:effectLst/>
                        </a:rPr>
                        <a:t>A79765</a:t>
                      </a:r>
                      <a:endParaRPr lang="en-US" sz="800" b="0" i="0" u="none" strike="noStrike">
                        <a:solidFill>
                          <a:srgbClr val="000000"/>
                        </a:solidFill>
                        <a:effectLst/>
                        <a:latin typeface="Calibri" panose="020F0502020204030204" pitchFamily="34" charset="0"/>
                      </a:endParaRPr>
                    </a:p>
                  </a:txBody>
                  <a:tcPr marL="6020" marR="6020" marT="6020" marB="0" anchor="b"/>
                </a:tc>
                <a:tc>
                  <a:txBody>
                    <a:bodyPr/>
                    <a:lstStyle/>
                    <a:p>
                      <a:pPr algn="l" fontAlgn="b"/>
                      <a:r>
                        <a:rPr lang="en-US" sz="800" u="none" strike="noStrike">
                          <a:effectLst/>
                        </a:rPr>
                        <a:t>BetterCARE Partners</a:t>
                      </a:r>
                      <a:endParaRPr lang="en-US" sz="800" b="0" i="0" u="none" strike="noStrike">
                        <a:solidFill>
                          <a:srgbClr val="000000"/>
                        </a:solidFill>
                        <a:effectLst/>
                        <a:latin typeface="Calibri" panose="020F0502020204030204" pitchFamily="34" charset="0"/>
                      </a:endParaRPr>
                    </a:p>
                  </a:txBody>
                  <a:tcPr marL="6020" marR="6020" marT="6020" marB="0" anchor="b"/>
                </a:tc>
                <a:tc>
                  <a:txBody>
                    <a:bodyPr/>
                    <a:lstStyle/>
                    <a:p>
                      <a:pPr algn="r" fontAlgn="b"/>
                      <a:r>
                        <a:rPr lang="en-US" sz="800" u="none" strike="noStrike">
                          <a:effectLst/>
                        </a:rPr>
                        <a:t>-4.4%</a:t>
                      </a:r>
                      <a:endParaRPr lang="en-US" sz="800" b="0" i="0" u="none" strike="noStrike">
                        <a:solidFill>
                          <a:srgbClr val="000000"/>
                        </a:solidFill>
                        <a:effectLst/>
                        <a:latin typeface="Calibri" panose="020F0502020204030204" pitchFamily="34" charset="0"/>
                      </a:endParaRPr>
                    </a:p>
                  </a:txBody>
                  <a:tcPr marL="6020" marR="6020" marT="6020" marB="0" anchor="b"/>
                </a:tc>
                <a:tc>
                  <a:txBody>
                    <a:bodyPr/>
                    <a:lstStyle/>
                    <a:p>
                      <a:pPr algn="r" fontAlgn="b"/>
                      <a:r>
                        <a:rPr lang="en-US" sz="800" u="none" strike="noStrike">
                          <a:effectLst/>
                        </a:rPr>
                        <a:t>3.0%</a:t>
                      </a:r>
                      <a:endParaRPr lang="en-US" sz="800" b="0" i="0" u="none" strike="noStrike">
                        <a:solidFill>
                          <a:srgbClr val="000000"/>
                        </a:solidFill>
                        <a:effectLst/>
                        <a:latin typeface="Calibri" panose="020F0502020204030204" pitchFamily="34" charset="0"/>
                      </a:endParaRPr>
                    </a:p>
                  </a:txBody>
                  <a:tcPr marL="6020" marR="6020" marT="6020" marB="0" anchor="b"/>
                </a:tc>
                <a:tc>
                  <a:txBody>
                    <a:bodyPr/>
                    <a:lstStyle/>
                    <a:p>
                      <a:pPr algn="r" fontAlgn="b"/>
                      <a:r>
                        <a:rPr lang="en-US" sz="800" u="none" strike="noStrike">
                          <a:effectLst/>
                        </a:rPr>
                        <a:t>1</a:t>
                      </a:r>
                      <a:endParaRPr lang="en-US" sz="800" b="0" i="0" u="none" strike="noStrike">
                        <a:solidFill>
                          <a:srgbClr val="000000"/>
                        </a:solidFill>
                        <a:effectLst/>
                        <a:latin typeface="Calibri" panose="020F0502020204030204" pitchFamily="34" charset="0"/>
                      </a:endParaRPr>
                    </a:p>
                  </a:txBody>
                  <a:tcPr marL="6020" marR="6020" marT="6020" marB="0" anchor="b"/>
                </a:tc>
                <a:tc>
                  <a:txBody>
                    <a:bodyPr/>
                    <a:lstStyle/>
                    <a:p>
                      <a:pPr algn="r" fontAlgn="b"/>
                      <a:r>
                        <a:rPr lang="en-US" sz="800" u="none" strike="noStrike" dirty="0">
                          <a:effectLst/>
                        </a:rPr>
                        <a:t> $      10,220 </a:t>
                      </a:r>
                      <a:endParaRPr lang="en-US" sz="800" b="0" i="0" u="none" strike="noStrike" dirty="0">
                        <a:solidFill>
                          <a:srgbClr val="000000"/>
                        </a:solidFill>
                        <a:effectLst/>
                        <a:latin typeface="Calibri" panose="020F0502020204030204" pitchFamily="34" charset="0"/>
                      </a:endParaRPr>
                    </a:p>
                  </a:txBody>
                  <a:tcPr marL="6020" marR="6020" marT="6020" marB="0" anchor="b"/>
                </a:tc>
                <a:tc>
                  <a:txBody>
                    <a:bodyPr/>
                    <a:lstStyle/>
                    <a:p>
                      <a:pPr algn="r" fontAlgn="b"/>
                      <a:r>
                        <a:rPr lang="en-US" sz="800" u="none" strike="noStrike">
                          <a:effectLst/>
                        </a:rPr>
                        <a:t> $        9,875 </a:t>
                      </a:r>
                      <a:endParaRPr lang="en-US" sz="800" b="0" i="0" u="none" strike="noStrike">
                        <a:solidFill>
                          <a:srgbClr val="000000"/>
                        </a:solidFill>
                        <a:effectLst/>
                        <a:latin typeface="Calibri" panose="020F0502020204030204" pitchFamily="34" charset="0"/>
                      </a:endParaRPr>
                    </a:p>
                  </a:txBody>
                  <a:tcPr marL="6020" marR="6020" marT="6020" marB="0" anchor="b"/>
                </a:tc>
                <a:tc>
                  <a:txBody>
                    <a:bodyPr/>
                    <a:lstStyle/>
                    <a:p>
                      <a:pPr algn="r" fontAlgn="b"/>
                      <a:r>
                        <a:rPr lang="en-US" sz="800" u="none" strike="noStrike">
                          <a:effectLst/>
                        </a:rPr>
                        <a:t> $      10,670 </a:t>
                      </a:r>
                      <a:endParaRPr lang="en-US" sz="800" b="0" i="0" u="none" strike="noStrike">
                        <a:solidFill>
                          <a:srgbClr val="000000"/>
                        </a:solidFill>
                        <a:effectLst/>
                        <a:latin typeface="Calibri" panose="020F0502020204030204" pitchFamily="34" charset="0"/>
                      </a:endParaRPr>
                    </a:p>
                  </a:txBody>
                  <a:tcPr marL="6020" marR="6020" marT="6020" marB="0" anchor="b"/>
                </a:tc>
                <a:tc>
                  <a:txBody>
                    <a:bodyPr/>
                    <a:lstStyle/>
                    <a:p>
                      <a:pPr algn="r" fontAlgn="b"/>
                      <a:r>
                        <a:rPr lang="en-US" sz="800" u="none" strike="noStrike" dirty="0">
                          <a:effectLst/>
                        </a:rPr>
                        <a:t>9</a:t>
                      </a:r>
                      <a:endParaRPr lang="en-US" sz="800" b="0" i="0" u="none" strike="noStrike" dirty="0">
                        <a:solidFill>
                          <a:srgbClr val="000000"/>
                        </a:solidFill>
                        <a:effectLst/>
                        <a:latin typeface="Calibri" panose="020F0502020204030204" pitchFamily="34" charset="0"/>
                      </a:endParaRPr>
                    </a:p>
                  </a:txBody>
                  <a:tcPr marL="6020" marR="6020" marT="6020" marB="0" anchor="b"/>
                </a:tc>
                <a:tc>
                  <a:txBody>
                    <a:bodyPr/>
                    <a:lstStyle/>
                    <a:p>
                      <a:pPr algn="r" fontAlgn="b"/>
                      <a:r>
                        <a:rPr lang="en-US" sz="800" u="none" strike="noStrike">
                          <a:effectLst/>
                        </a:rPr>
                        <a:t>16</a:t>
                      </a:r>
                      <a:endParaRPr lang="en-US" sz="800" b="0" i="0" u="none" strike="noStrike">
                        <a:solidFill>
                          <a:srgbClr val="000000"/>
                        </a:solidFill>
                        <a:effectLst/>
                        <a:latin typeface="Calibri" panose="020F0502020204030204" pitchFamily="34" charset="0"/>
                      </a:endParaRPr>
                    </a:p>
                  </a:txBody>
                  <a:tcPr marL="6020" marR="6020" marT="6020" marB="0" anchor="b"/>
                </a:tc>
                <a:tc>
                  <a:txBody>
                    <a:bodyPr/>
                    <a:lstStyle/>
                    <a:p>
                      <a:pPr algn="r" fontAlgn="b"/>
                      <a:r>
                        <a:rPr lang="en-US" sz="800" u="none" strike="noStrike">
                          <a:effectLst/>
                        </a:rPr>
                        <a:t>142</a:t>
                      </a:r>
                      <a:endParaRPr lang="en-US" sz="800" b="0" i="0" u="none" strike="noStrike">
                        <a:solidFill>
                          <a:srgbClr val="000000"/>
                        </a:solidFill>
                        <a:effectLst/>
                        <a:latin typeface="Calibri" panose="020F0502020204030204" pitchFamily="34" charset="0"/>
                      </a:endParaRPr>
                    </a:p>
                  </a:txBody>
                  <a:tcPr marL="6020" marR="6020" marT="6020" marB="0" anchor="b"/>
                </a:tc>
                <a:extLst>
                  <a:ext uri="{0D108BD9-81ED-4DB2-BD59-A6C34878D82A}">
                    <a16:rowId xmlns:a16="http://schemas.microsoft.com/office/drawing/2014/main" val="4094531882"/>
                  </a:ext>
                </a:extLst>
              </a:tr>
              <a:tr h="243102">
                <a:tc>
                  <a:txBody>
                    <a:bodyPr/>
                    <a:lstStyle/>
                    <a:p>
                      <a:pPr algn="l" fontAlgn="b"/>
                      <a:r>
                        <a:rPr lang="en-US" sz="800" u="none" strike="noStrike">
                          <a:effectLst/>
                        </a:rPr>
                        <a:t>A44621</a:t>
                      </a:r>
                      <a:endParaRPr lang="en-US" sz="800" b="0" i="0" u="none" strike="noStrike">
                        <a:solidFill>
                          <a:srgbClr val="000000"/>
                        </a:solidFill>
                        <a:effectLst/>
                        <a:latin typeface="Calibri" panose="020F0502020204030204" pitchFamily="34" charset="0"/>
                      </a:endParaRPr>
                    </a:p>
                  </a:txBody>
                  <a:tcPr marL="6020" marR="6020" marT="6020" marB="0" anchor="b"/>
                </a:tc>
                <a:tc>
                  <a:txBody>
                    <a:bodyPr/>
                    <a:lstStyle/>
                    <a:p>
                      <a:pPr algn="l" fontAlgn="b"/>
                      <a:r>
                        <a:rPr lang="en-US" sz="800" u="none" strike="noStrike">
                          <a:effectLst/>
                        </a:rPr>
                        <a:t>Novant Health UVA Health System Accountable Care Organization, LLC</a:t>
                      </a:r>
                      <a:endParaRPr lang="en-US" sz="800" b="0" i="0" u="none" strike="noStrike">
                        <a:solidFill>
                          <a:srgbClr val="000000"/>
                        </a:solidFill>
                        <a:effectLst/>
                        <a:latin typeface="Calibri" panose="020F0502020204030204" pitchFamily="34" charset="0"/>
                      </a:endParaRPr>
                    </a:p>
                  </a:txBody>
                  <a:tcPr marL="6020" marR="6020" marT="6020" marB="0" anchor="b"/>
                </a:tc>
                <a:tc>
                  <a:txBody>
                    <a:bodyPr/>
                    <a:lstStyle/>
                    <a:p>
                      <a:pPr algn="r" fontAlgn="b"/>
                      <a:r>
                        <a:rPr lang="en-US" sz="800" u="none" strike="noStrike">
                          <a:effectLst/>
                        </a:rPr>
                        <a:t>1.3%</a:t>
                      </a:r>
                      <a:endParaRPr lang="en-US" sz="800" b="0" i="0" u="none" strike="noStrike">
                        <a:solidFill>
                          <a:srgbClr val="000000"/>
                        </a:solidFill>
                        <a:effectLst/>
                        <a:latin typeface="Calibri" panose="020F0502020204030204" pitchFamily="34" charset="0"/>
                      </a:endParaRPr>
                    </a:p>
                  </a:txBody>
                  <a:tcPr marL="6020" marR="6020" marT="6020" marB="0" anchor="b"/>
                </a:tc>
                <a:tc>
                  <a:txBody>
                    <a:bodyPr/>
                    <a:lstStyle/>
                    <a:p>
                      <a:pPr algn="r" fontAlgn="b"/>
                      <a:r>
                        <a:rPr lang="en-US" sz="800" u="none" strike="noStrike">
                          <a:effectLst/>
                        </a:rPr>
                        <a:t>3.5%</a:t>
                      </a:r>
                      <a:endParaRPr lang="en-US" sz="800" b="0" i="0" u="none" strike="noStrike">
                        <a:solidFill>
                          <a:srgbClr val="000000"/>
                        </a:solidFill>
                        <a:effectLst/>
                        <a:latin typeface="Calibri" panose="020F0502020204030204" pitchFamily="34" charset="0"/>
                      </a:endParaRPr>
                    </a:p>
                  </a:txBody>
                  <a:tcPr marL="6020" marR="6020" marT="6020" marB="0" anchor="b"/>
                </a:tc>
                <a:tc>
                  <a:txBody>
                    <a:bodyPr/>
                    <a:lstStyle/>
                    <a:p>
                      <a:pPr algn="r" fontAlgn="b"/>
                      <a:r>
                        <a:rPr lang="en-US" sz="800" u="none" strike="noStrike">
                          <a:effectLst/>
                        </a:rPr>
                        <a:t>1</a:t>
                      </a:r>
                      <a:endParaRPr lang="en-US" sz="800" b="0" i="0" u="none" strike="noStrike">
                        <a:solidFill>
                          <a:srgbClr val="000000"/>
                        </a:solidFill>
                        <a:effectLst/>
                        <a:latin typeface="Calibri" panose="020F0502020204030204" pitchFamily="34" charset="0"/>
                      </a:endParaRPr>
                    </a:p>
                  </a:txBody>
                  <a:tcPr marL="6020" marR="6020" marT="6020" marB="0" anchor="b"/>
                </a:tc>
                <a:tc>
                  <a:txBody>
                    <a:bodyPr/>
                    <a:lstStyle/>
                    <a:p>
                      <a:pPr algn="r" fontAlgn="b"/>
                      <a:r>
                        <a:rPr lang="en-US" sz="800" u="none" strike="noStrike" dirty="0">
                          <a:effectLst/>
                        </a:rPr>
                        <a:t> $        9,083 </a:t>
                      </a:r>
                      <a:endParaRPr lang="en-US" sz="800" b="0" i="0" u="none" strike="noStrike" dirty="0">
                        <a:solidFill>
                          <a:srgbClr val="000000"/>
                        </a:solidFill>
                        <a:effectLst/>
                        <a:latin typeface="Calibri" panose="020F0502020204030204" pitchFamily="34" charset="0"/>
                      </a:endParaRPr>
                    </a:p>
                  </a:txBody>
                  <a:tcPr marL="6020" marR="6020" marT="6020" marB="0" anchor="b"/>
                </a:tc>
                <a:tc>
                  <a:txBody>
                    <a:bodyPr/>
                    <a:lstStyle/>
                    <a:p>
                      <a:pPr algn="r" fontAlgn="b"/>
                      <a:r>
                        <a:rPr lang="en-US" sz="800" u="none" strike="noStrike" dirty="0">
                          <a:effectLst/>
                        </a:rPr>
                        <a:t> $        8,884 </a:t>
                      </a:r>
                      <a:endParaRPr lang="en-US" sz="800" b="0" i="0" u="none" strike="noStrike" dirty="0">
                        <a:solidFill>
                          <a:srgbClr val="000000"/>
                        </a:solidFill>
                        <a:effectLst/>
                        <a:latin typeface="Calibri" panose="020F0502020204030204" pitchFamily="34" charset="0"/>
                      </a:endParaRPr>
                    </a:p>
                  </a:txBody>
                  <a:tcPr marL="6020" marR="6020" marT="6020" marB="0" anchor="b"/>
                </a:tc>
                <a:tc>
                  <a:txBody>
                    <a:bodyPr/>
                    <a:lstStyle/>
                    <a:p>
                      <a:pPr algn="r" fontAlgn="b"/>
                      <a:r>
                        <a:rPr lang="en-US" sz="800" u="none" strike="noStrike" dirty="0">
                          <a:effectLst/>
                        </a:rPr>
                        <a:t> $        8,968 </a:t>
                      </a:r>
                      <a:endParaRPr lang="en-US" sz="800" b="0" i="0" u="none" strike="noStrike" dirty="0">
                        <a:solidFill>
                          <a:srgbClr val="000000"/>
                        </a:solidFill>
                        <a:effectLst/>
                        <a:latin typeface="Calibri" panose="020F0502020204030204" pitchFamily="34" charset="0"/>
                      </a:endParaRPr>
                    </a:p>
                  </a:txBody>
                  <a:tcPr marL="6020" marR="6020" marT="6020" marB="0" anchor="b"/>
                </a:tc>
                <a:tc>
                  <a:txBody>
                    <a:bodyPr/>
                    <a:lstStyle/>
                    <a:p>
                      <a:pPr algn="r" fontAlgn="b"/>
                      <a:r>
                        <a:rPr lang="en-US" sz="800" u="none" strike="noStrike" dirty="0">
                          <a:effectLst/>
                        </a:rPr>
                        <a:t>16</a:t>
                      </a:r>
                      <a:endParaRPr lang="en-US" sz="800" b="0" i="0" u="none" strike="noStrike" dirty="0">
                        <a:solidFill>
                          <a:srgbClr val="000000"/>
                        </a:solidFill>
                        <a:effectLst/>
                        <a:latin typeface="Calibri" panose="020F0502020204030204" pitchFamily="34" charset="0"/>
                      </a:endParaRPr>
                    </a:p>
                  </a:txBody>
                  <a:tcPr marL="6020" marR="6020" marT="6020" marB="0" anchor="b"/>
                </a:tc>
                <a:tc>
                  <a:txBody>
                    <a:bodyPr/>
                    <a:lstStyle/>
                    <a:p>
                      <a:pPr algn="r" fontAlgn="b"/>
                      <a:r>
                        <a:rPr lang="en-US" sz="800" u="none" strike="noStrike">
                          <a:effectLst/>
                        </a:rPr>
                        <a:t>11</a:t>
                      </a:r>
                      <a:endParaRPr lang="en-US" sz="800" b="0" i="0" u="none" strike="noStrike">
                        <a:solidFill>
                          <a:srgbClr val="000000"/>
                        </a:solidFill>
                        <a:effectLst/>
                        <a:latin typeface="Calibri" panose="020F0502020204030204" pitchFamily="34" charset="0"/>
                      </a:endParaRPr>
                    </a:p>
                  </a:txBody>
                  <a:tcPr marL="6020" marR="6020" marT="6020" marB="0" anchor="b"/>
                </a:tc>
                <a:tc>
                  <a:txBody>
                    <a:bodyPr/>
                    <a:lstStyle/>
                    <a:p>
                      <a:pPr algn="r" fontAlgn="b"/>
                      <a:r>
                        <a:rPr lang="en-US" sz="800" u="none" strike="noStrike" dirty="0">
                          <a:effectLst/>
                        </a:rPr>
                        <a:t>148</a:t>
                      </a:r>
                      <a:endParaRPr lang="en-US" sz="800" b="0" i="0" u="none" strike="noStrike" dirty="0">
                        <a:solidFill>
                          <a:srgbClr val="000000"/>
                        </a:solidFill>
                        <a:effectLst/>
                        <a:latin typeface="Calibri" panose="020F0502020204030204" pitchFamily="34" charset="0"/>
                      </a:endParaRPr>
                    </a:p>
                  </a:txBody>
                  <a:tcPr marL="6020" marR="6020" marT="6020" marB="0" anchor="b"/>
                </a:tc>
                <a:extLst>
                  <a:ext uri="{0D108BD9-81ED-4DB2-BD59-A6C34878D82A}">
                    <a16:rowId xmlns:a16="http://schemas.microsoft.com/office/drawing/2014/main" val="981580029"/>
                  </a:ext>
                </a:extLst>
              </a:tr>
            </a:tbl>
          </a:graphicData>
        </a:graphic>
      </p:graphicFrame>
      <p:sp>
        <p:nvSpPr>
          <p:cNvPr id="12" name="TextBox 11">
            <a:extLst>
              <a:ext uri="{FF2B5EF4-FFF2-40B4-BE49-F238E27FC236}">
                <a16:creationId xmlns:a16="http://schemas.microsoft.com/office/drawing/2014/main" id="{83A9CFCD-2A31-D542-9430-FC370B5D4D2C}"/>
              </a:ext>
            </a:extLst>
          </p:cNvPr>
          <p:cNvSpPr txBox="1"/>
          <p:nvPr/>
        </p:nvSpPr>
        <p:spPr>
          <a:xfrm>
            <a:off x="1161907" y="5999544"/>
            <a:ext cx="10010273" cy="369332"/>
          </a:xfrm>
          <a:prstGeom prst="rect">
            <a:avLst/>
          </a:prstGeom>
          <a:noFill/>
        </p:spPr>
        <p:txBody>
          <a:bodyPr wrap="square" rtlCol="0">
            <a:spAutoFit/>
          </a:bodyPr>
          <a:lstStyle/>
          <a:p>
            <a:r>
              <a:rPr lang="en-US" sz="900" dirty="0"/>
              <a:t>“2017 Shared Savings Program (SSP) Accountable Care Organizations (ACO) PUF”, Accessed </a:t>
            </a:r>
            <a:r>
              <a:rPr lang="en-US" sz="900" dirty="0">
                <a:hlinkClick r:id="rId2"/>
              </a:rPr>
              <a:t>https://data.cms.gov/Special-Programs-Initiatives-Medicare-Shared-Savin/2017-Shared-Savings-Program-SSP-Accountable-Care-O/gk7c-vejx/data</a:t>
            </a:r>
            <a:r>
              <a:rPr lang="en-US" sz="900" dirty="0"/>
              <a:t>, March 31, 2019. </a:t>
            </a:r>
          </a:p>
        </p:txBody>
      </p:sp>
    </p:spTree>
    <p:extLst>
      <p:ext uri="{BB962C8B-B14F-4D97-AF65-F5344CB8AC3E}">
        <p14:creationId xmlns:p14="http://schemas.microsoft.com/office/powerpoint/2010/main" val="39266496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13161" y="286441"/>
            <a:ext cx="10033764" cy="1202418"/>
          </a:xfrm>
        </p:spPr>
        <p:txBody>
          <a:bodyPr>
            <a:normAutofit/>
          </a:bodyPr>
          <a:lstStyle/>
          <a:p>
            <a:r>
              <a:rPr lang="en-US" sz="2800" dirty="0"/>
              <a:t>Providers May Still Have Time to Forge Relationships with Referral Partners</a:t>
            </a: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1579369757"/>
              </p:ext>
            </p:extLst>
          </p:nvPr>
        </p:nvGraphicFramePr>
        <p:xfrm>
          <a:off x="1932417" y="1488859"/>
          <a:ext cx="8229600" cy="4525963"/>
        </p:xfrm>
        <a:graphic>
          <a:graphicData uri="http://schemas.openxmlformats.org/drawingml/2006/chart">
            <c:chart xmlns:c="http://schemas.openxmlformats.org/drawingml/2006/chart" xmlns:r="http://schemas.openxmlformats.org/officeDocument/2006/relationships" r:id="rId2"/>
          </a:graphicData>
        </a:graphic>
      </p:graphicFrame>
      <p:sp>
        <p:nvSpPr>
          <p:cNvPr id="6" name="Slide Number Placeholder 5"/>
          <p:cNvSpPr>
            <a:spLocks noGrp="1"/>
          </p:cNvSpPr>
          <p:nvPr>
            <p:ph type="sldNum" sz="quarter" idx="12"/>
          </p:nvPr>
        </p:nvSpPr>
        <p:spPr/>
        <p:txBody>
          <a:bodyPr/>
          <a:lstStyle/>
          <a:p>
            <a:fld id="{11F7DBD9-02D2-724B-A815-63474FD122A2}" type="slidenum">
              <a:rPr lang="en-US" smtClean="0"/>
              <a:pPr/>
              <a:t>38</a:t>
            </a:fld>
            <a:endParaRPr lang="en-US"/>
          </a:p>
        </p:txBody>
      </p:sp>
      <p:sp>
        <p:nvSpPr>
          <p:cNvPr id="8" name="TextBox 7"/>
          <p:cNvSpPr txBox="1"/>
          <p:nvPr/>
        </p:nvSpPr>
        <p:spPr>
          <a:xfrm>
            <a:off x="1574906" y="6113848"/>
            <a:ext cx="8153400" cy="230832"/>
          </a:xfrm>
          <a:prstGeom prst="rect">
            <a:avLst/>
          </a:prstGeom>
          <a:noFill/>
        </p:spPr>
        <p:txBody>
          <a:bodyPr wrap="square" rtlCol="0">
            <a:spAutoFit/>
          </a:bodyPr>
          <a:lstStyle/>
          <a:p>
            <a:r>
              <a:rPr lang="en-US" sz="900" dirty="0">
                <a:solidFill>
                  <a:prstClr val="black"/>
                </a:solidFill>
                <a:latin typeface="Gill Sans MT"/>
              </a:rPr>
              <a:t>Source:  “Strategy &amp; Annual Bundles Survey, 2015/2016 Results</a:t>
            </a:r>
            <a:r>
              <a:rPr lang="en-US" sz="900" dirty="0">
                <a:solidFill>
                  <a:prstClr val="black"/>
                </a:solidFill>
              </a:rPr>
              <a:t>” Strategy&amp; PwC, http://</a:t>
            </a:r>
            <a:r>
              <a:rPr lang="en-US" sz="900" dirty="0" err="1">
                <a:solidFill>
                  <a:prstClr val="black"/>
                </a:solidFill>
              </a:rPr>
              <a:t>www.strategyand.pwc.com</a:t>
            </a:r>
            <a:r>
              <a:rPr lang="en-US" sz="900" dirty="0">
                <a:solidFill>
                  <a:prstClr val="black"/>
                </a:solidFill>
              </a:rPr>
              <a:t>/, copyright 2016</a:t>
            </a:r>
            <a:r>
              <a:rPr lang="en-US" sz="900" dirty="0">
                <a:solidFill>
                  <a:prstClr val="black"/>
                </a:solidFill>
                <a:latin typeface="Gill Sans MT"/>
              </a:rPr>
              <a:t>.</a:t>
            </a:r>
          </a:p>
        </p:txBody>
      </p:sp>
      <p:sp>
        <p:nvSpPr>
          <p:cNvPr id="5" name="Footer Placeholder 4">
            <a:extLst>
              <a:ext uri="{FF2B5EF4-FFF2-40B4-BE49-F238E27FC236}">
                <a16:creationId xmlns:a16="http://schemas.microsoft.com/office/drawing/2014/main" id="{B6C91ED7-7DD7-D542-BCE4-F093F0F5A024}"/>
              </a:ext>
            </a:extLst>
          </p:cNvPr>
          <p:cNvSpPr>
            <a:spLocks noGrp="1"/>
          </p:cNvSpPr>
          <p:nvPr>
            <p:ph type="ftr" sz="quarter" idx="11"/>
          </p:nvPr>
        </p:nvSpPr>
        <p:spPr/>
        <p:txBody>
          <a:bodyPr/>
          <a:lstStyle/>
          <a:p>
            <a:pPr>
              <a:defRPr/>
            </a:pPr>
            <a:r>
              <a:rPr lang="en-US"/>
              <a:t>Schramm Consulting at NHPCO Leadership Conference 2019</a:t>
            </a:r>
            <a:endParaRPr lang="en-US" dirty="0"/>
          </a:p>
        </p:txBody>
      </p:sp>
    </p:spTree>
    <p:extLst>
      <p:ext uri="{BB962C8B-B14F-4D97-AF65-F5344CB8AC3E}">
        <p14:creationId xmlns:p14="http://schemas.microsoft.com/office/powerpoint/2010/main" val="423830558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752" y="279352"/>
            <a:ext cx="9343380" cy="1143000"/>
          </a:xfrm>
        </p:spPr>
        <p:txBody>
          <a:bodyPr>
            <a:normAutofit fontScale="90000"/>
          </a:bodyPr>
          <a:lstStyle/>
          <a:p>
            <a:r>
              <a:rPr lang="en-US" dirty="0"/>
              <a:t>Use Your Own Data to Make the Business Case to ACO Leaders</a:t>
            </a:r>
          </a:p>
        </p:txBody>
      </p:sp>
      <p:sp>
        <p:nvSpPr>
          <p:cNvPr id="6" name="Content Placeholder 5"/>
          <p:cNvSpPr>
            <a:spLocks noGrp="1"/>
          </p:cNvSpPr>
          <p:nvPr>
            <p:ph idx="1"/>
          </p:nvPr>
        </p:nvSpPr>
        <p:spPr>
          <a:xfrm>
            <a:off x="1574418" y="1684420"/>
            <a:ext cx="8597574" cy="4487779"/>
          </a:xfrm>
        </p:spPr>
        <p:txBody>
          <a:bodyPr>
            <a:normAutofit/>
          </a:bodyPr>
          <a:lstStyle/>
          <a:p>
            <a:r>
              <a:rPr lang="en-US" sz="2400" dirty="0"/>
              <a:t>Use retroactive analysis of your hospice patients</a:t>
            </a:r>
          </a:p>
          <a:p>
            <a:pPr lvl="1"/>
            <a:r>
              <a:rPr lang="en-US" sz="2000" dirty="0"/>
              <a:t>Admissions and ER usage before hospice admission</a:t>
            </a:r>
          </a:p>
          <a:p>
            <a:pPr lvl="1"/>
            <a:r>
              <a:rPr lang="en-US" sz="2000" dirty="0"/>
              <a:t>Compare usage post-hospice admit</a:t>
            </a:r>
          </a:p>
          <a:p>
            <a:r>
              <a:rPr lang="en-US" sz="2400" dirty="0"/>
              <a:t>Pull out studies of the right diagnoses</a:t>
            </a:r>
          </a:p>
          <a:p>
            <a:pPr lvl="1"/>
            <a:r>
              <a:rPr lang="en-US" sz="2000" dirty="0"/>
              <a:t>COPD</a:t>
            </a:r>
          </a:p>
          <a:p>
            <a:pPr lvl="1"/>
            <a:r>
              <a:rPr lang="en-US" sz="2000" dirty="0"/>
              <a:t>CHF</a:t>
            </a:r>
          </a:p>
          <a:p>
            <a:pPr lvl="1"/>
            <a:r>
              <a:rPr lang="en-US" sz="2000" dirty="0"/>
              <a:t>“High risk survivors”, i.e., discharges from hospital</a:t>
            </a:r>
          </a:p>
          <a:p>
            <a:r>
              <a:rPr lang="en-US" sz="2400" dirty="0"/>
              <a:t>Suggest a cooperative study with the local health system</a:t>
            </a:r>
            <a:br>
              <a:rPr lang="en-US" sz="2400" dirty="0"/>
            </a:br>
            <a:r>
              <a:rPr lang="en-US" sz="2400" dirty="0"/>
              <a:t>(if your relationship permits)</a:t>
            </a:r>
          </a:p>
          <a:p>
            <a:r>
              <a:rPr lang="en-US" sz="2400" dirty="0"/>
              <a:t>Work with the ACO to find out how much they know about their covered population</a:t>
            </a:r>
          </a:p>
        </p:txBody>
      </p:sp>
      <p:sp>
        <p:nvSpPr>
          <p:cNvPr id="3" name="Slide Number Placeholder 2"/>
          <p:cNvSpPr>
            <a:spLocks noGrp="1"/>
          </p:cNvSpPr>
          <p:nvPr>
            <p:ph type="sldNum" sz="quarter" idx="12"/>
          </p:nvPr>
        </p:nvSpPr>
        <p:spPr/>
        <p:txBody>
          <a:bodyPr/>
          <a:lstStyle/>
          <a:p>
            <a:fld id="{A84BA2BA-FD11-4DE0-992A-D569B9E0B098}" type="slidenum">
              <a:rPr lang="en-US" smtClean="0"/>
              <a:pPr/>
              <a:t>39</a:t>
            </a:fld>
            <a:endParaRPr lang="en-US" dirty="0"/>
          </a:p>
        </p:txBody>
      </p:sp>
      <p:sp>
        <p:nvSpPr>
          <p:cNvPr id="5" name="Footer Placeholder 4">
            <a:extLst>
              <a:ext uri="{FF2B5EF4-FFF2-40B4-BE49-F238E27FC236}">
                <a16:creationId xmlns:a16="http://schemas.microsoft.com/office/drawing/2014/main" id="{3F67E1C4-A64E-1242-B5AD-F365C8885DE1}"/>
              </a:ext>
            </a:extLst>
          </p:cNvPr>
          <p:cNvSpPr>
            <a:spLocks noGrp="1"/>
          </p:cNvSpPr>
          <p:nvPr>
            <p:ph type="ftr" sz="quarter" idx="11"/>
          </p:nvPr>
        </p:nvSpPr>
        <p:spPr/>
        <p:txBody>
          <a:bodyPr/>
          <a:lstStyle/>
          <a:p>
            <a:pPr>
              <a:defRPr/>
            </a:pPr>
            <a:r>
              <a:rPr lang="en-US"/>
              <a:t>Schramm Consulting at NHPCO Leadership Conference 2019</a:t>
            </a:r>
            <a:endParaRPr lang="en-US" dirty="0"/>
          </a:p>
        </p:txBody>
      </p:sp>
    </p:spTree>
    <p:extLst>
      <p:ext uri="{BB962C8B-B14F-4D97-AF65-F5344CB8AC3E}">
        <p14:creationId xmlns:p14="http://schemas.microsoft.com/office/powerpoint/2010/main" val="25267812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4400" y="365125"/>
            <a:ext cx="10079400" cy="1325563"/>
          </a:xfrm>
        </p:spPr>
        <p:txBody>
          <a:bodyPr>
            <a:normAutofit/>
          </a:bodyPr>
          <a:lstStyle/>
          <a:p>
            <a:r>
              <a:rPr lang="en-US" dirty="0"/>
              <a:t>Number of Medicare Certified Hospices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044365266"/>
              </p:ext>
            </p:extLst>
          </p:nvPr>
        </p:nvGraphicFramePr>
        <p:xfrm>
          <a:off x="1434637" y="1551327"/>
          <a:ext cx="9008441" cy="4352543"/>
        </p:xfrm>
        <a:graphic>
          <a:graphicData uri="http://schemas.openxmlformats.org/drawingml/2006/chart">
            <c:chart xmlns:c="http://schemas.openxmlformats.org/drawingml/2006/chart" xmlns:r="http://schemas.openxmlformats.org/officeDocument/2006/relationships" r:id="rId2"/>
          </a:graphicData>
        </a:graphic>
      </p:graphicFrame>
      <p:sp>
        <p:nvSpPr>
          <p:cNvPr id="8" name="Slide Number Placeholder 7"/>
          <p:cNvSpPr>
            <a:spLocks noGrp="1"/>
          </p:cNvSpPr>
          <p:nvPr>
            <p:ph type="sldNum" sz="quarter" idx="12"/>
          </p:nvPr>
        </p:nvSpPr>
        <p:spPr/>
        <p:txBody>
          <a:bodyPr/>
          <a:lstStyle/>
          <a:p>
            <a:fld id="{D5AA24DC-6F7F-4101-8965-2D199B1D48F0}" type="slidenum">
              <a:rPr lang="en-US" smtClean="0"/>
              <a:pPr/>
              <a:t>4</a:t>
            </a:fld>
            <a:endParaRPr lang="en-US" dirty="0"/>
          </a:p>
        </p:txBody>
      </p:sp>
      <p:sp>
        <p:nvSpPr>
          <p:cNvPr id="5" name="TextBox 4"/>
          <p:cNvSpPr txBox="1"/>
          <p:nvPr/>
        </p:nvSpPr>
        <p:spPr>
          <a:xfrm>
            <a:off x="1274400" y="6017796"/>
            <a:ext cx="8631600" cy="338554"/>
          </a:xfrm>
          <a:prstGeom prst="rect">
            <a:avLst/>
          </a:prstGeom>
          <a:noFill/>
        </p:spPr>
        <p:txBody>
          <a:bodyPr wrap="square" rtlCol="0">
            <a:spAutoFit/>
          </a:bodyPr>
          <a:lstStyle/>
          <a:p>
            <a:r>
              <a:rPr lang="en-US" sz="800" dirty="0">
                <a:latin typeface="Gill Sans MT"/>
              </a:rPr>
              <a:t>Source:  “Hospice Services: Assessing Payment Adequacy and Updating Payments,” from </a:t>
            </a:r>
            <a:r>
              <a:rPr lang="en-US" sz="800" i="1" dirty="0">
                <a:latin typeface="Gill Sans MT"/>
              </a:rPr>
              <a:t>Report to the Congress: Medicare Payment Policy</a:t>
            </a:r>
            <a:r>
              <a:rPr lang="en-US" sz="800" dirty="0">
                <a:latin typeface="Gill Sans MT"/>
              </a:rPr>
              <a:t>, </a:t>
            </a:r>
            <a:r>
              <a:rPr lang="en-US" sz="800" dirty="0" err="1">
                <a:latin typeface="Gill Sans MT"/>
              </a:rPr>
              <a:t>MedPAC</a:t>
            </a:r>
            <a:r>
              <a:rPr lang="en-US" sz="800" dirty="0">
                <a:latin typeface="Gill Sans MT"/>
              </a:rPr>
              <a:t> (</a:t>
            </a:r>
            <a:r>
              <a:rPr lang="en-US" sz="800" dirty="0"/>
              <a:t>Medicare Payment Advisory Commission), Washington, DC, March 2019, p.318.</a:t>
            </a:r>
          </a:p>
        </p:txBody>
      </p:sp>
      <p:sp>
        <p:nvSpPr>
          <p:cNvPr id="6" name="Oval 5"/>
          <p:cNvSpPr/>
          <p:nvPr/>
        </p:nvSpPr>
        <p:spPr>
          <a:xfrm>
            <a:off x="2209800" y="2876890"/>
            <a:ext cx="685800"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a:extLst>
              <a:ext uri="{FF2B5EF4-FFF2-40B4-BE49-F238E27FC236}">
                <a16:creationId xmlns:a16="http://schemas.microsoft.com/office/drawing/2014/main" id="{B2F070BE-6D46-AA4F-95CF-F20162193782}"/>
              </a:ext>
            </a:extLst>
          </p:cNvPr>
          <p:cNvSpPr>
            <a:spLocks noGrp="1"/>
          </p:cNvSpPr>
          <p:nvPr>
            <p:ph type="ftr" sz="quarter" idx="11"/>
          </p:nvPr>
        </p:nvSpPr>
        <p:spPr/>
        <p:txBody>
          <a:bodyPr/>
          <a:lstStyle/>
          <a:p>
            <a:pPr>
              <a:defRPr/>
            </a:pPr>
            <a:r>
              <a:rPr lang="en-US"/>
              <a:t>Schramm Consulting at NHPCO Leadership Conference 2019</a:t>
            </a:r>
            <a:endParaRPr lang="en-US" dirty="0"/>
          </a:p>
        </p:txBody>
      </p:sp>
    </p:spTree>
    <p:extLst>
      <p:ext uri="{BB962C8B-B14F-4D97-AF65-F5344CB8AC3E}">
        <p14:creationId xmlns:p14="http://schemas.microsoft.com/office/powerpoint/2010/main" val="73721309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86209" y="197534"/>
            <a:ext cx="8229600" cy="1143000"/>
          </a:xfrm>
        </p:spPr>
        <p:txBody>
          <a:bodyPr>
            <a:normAutofit/>
          </a:bodyPr>
          <a:lstStyle/>
          <a:p>
            <a:pPr algn="l"/>
            <a:r>
              <a:rPr lang="en-US" sz="2800" dirty="0"/>
              <a:t>Using CMS Hospital Compare:</a:t>
            </a:r>
            <a:br>
              <a:rPr lang="en-US" sz="2800" dirty="0"/>
            </a:br>
            <a:r>
              <a:rPr lang="en-US" sz="2400" dirty="0"/>
              <a:t>COPD Readmissions</a:t>
            </a:r>
            <a:endParaRPr lang="en-US" sz="2800"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77137" y="1295401"/>
            <a:ext cx="7260156" cy="4793565"/>
          </a:xfrm>
          <a:prstGeom prst="rect">
            <a:avLst/>
          </a:prstGeom>
        </p:spPr>
      </p:pic>
      <p:sp>
        <p:nvSpPr>
          <p:cNvPr id="7" name="TextBox 6"/>
          <p:cNvSpPr txBox="1"/>
          <p:nvPr/>
        </p:nvSpPr>
        <p:spPr>
          <a:xfrm>
            <a:off x="1981199" y="6060659"/>
            <a:ext cx="8153400" cy="230832"/>
          </a:xfrm>
          <a:prstGeom prst="rect">
            <a:avLst/>
          </a:prstGeom>
          <a:noFill/>
        </p:spPr>
        <p:txBody>
          <a:bodyPr wrap="square" rtlCol="0">
            <a:spAutoFit/>
          </a:bodyPr>
          <a:lstStyle/>
          <a:p>
            <a:r>
              <a:rPr lang="en-US" sz="900" dirty="0">
                <a:solidFill>
                  <a:prstClr val="black"/>
                </a:solidFill>
                <a:latin typeface="Gill Sans MT"/>
              </a:rPr>
              <a:t>Source: http://www.medicare.gov/hospitalcompare, accessed April 8, 2019.</a:t>
            </a:r>
          </a:p>
        </p:txBody>
      </p:sp>
      <p:sp>
        <p:nvSpPr>
          <p:cNvPr id="3" name="Slide Number Placeholder 2"/>
          <p:cNvSpPr>
            <a:spLocks noGrp="1"/>
          </p:cNvSpPr>
          <p:nvPr>
            <p:ph type="sldNum" sz="quarter" idx="4294967295"/>
          </p:nvPr>
        </p:nvSpPr>
        <p:spPr>
          <a:xfrm>
            <a:off x="612648" y="6356350"/>
            <a:ext cx="1981200" cy="365760"/>
          </a:xfrm>
          <a:prstGeom prst="rect">
            <a:avLst/>
          </a:prstGeom>
        </p:spPr>
        <p:txBody>
          <a:bodyPr vert="horz"/>
          <a:lstStyle>
            <a:defPPr>
              <a:defRPr lang="en-US"/>
            </a:defPPr>
            <a:lvl1pPr algn="l" rtl="0" eaLnBrk="1" fontAlgn="base" latinLnBrk="0" hangingPunct="1">
              <a:spcBef>
                <a:spcPct val="0"/>
              </a:spcBef>
              <a:spcAft>
                <a:spcPct val="0"/>
              </a:spcAft>
              <a:defRPr kumimoji="0" sz="1200" kern="1200">
                <a:solidFill>
                  <a:schemeClr val="tx2"/>
                </a:solidFill>
                <a:latin typeface="Calibri" panose="020F050202020403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a:lstStyle>
          <a:p>
            <a:fld id="{5CF2B8D9-3A8F-C541-9954-03AD8B3C9121}" type="slidenum">
              <a:rPr lang="en-US" altLang="en-US" smtClean="0"/>
              <a:pPr/>
              <a:t>40</a:t>
            </a:fld>
            <a:endParaRPr lang="en-US"/>
          </a:p>
        </p:txBody>
      </p:sp>
      <p:sp>
        <p:nvSpPr>
          <p:cNvPr id="5" name="Footer Placeholder 4">
            <a:extLst>
              <a:ext uri="{FF2B5EF4-FFF2-40B4-BE49-F238E27FC236}">
                <a16:creationId xmlns:a16="http://schemas.microsoft.com/office/drawing/2014/main" id="{CF627130-F441-E147-8D70-DE6550D768DF}"/>
              </a:ext>
            </a:extLst>
          </p:cNvPr>
          <p:cNvSpPr>
            <a:spLocks noGrp="1"/>
          </p:cNvSpPr>
          <p:nvPr>
            <p:ph type="ftr" sz="quarter" idx="11"/>
          </p:nvPr>
        </p:nvSpPr>
        <p:spPr/>
        <p:txBody>
          <a:bodyPr/>
          <a:lstStyle/>
          <a:p>
            <a:pPr>
              <a:defRPr/>
            </a:pPr>
            <a:r>
              <a:rPr lang="en-US"/>
              <a:t>Schramm Consulting at NHPCO Leadership Conference 2019</a:t>
            </a:r>
          </a:p>
        </p:txBody>
      </p:sp>
    </p:spTree>
    <p:extLst>
      <p:ext uri="{BB962C8B-B14F-4D97-AF65-F5344CB8AC3E}">
        <p14:creationId xmlns:p14="http://schemas.microsoft.com/office/powerpoint/2010/main" val="69256218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30504" y="1354958"/>
            <a:ext cx="7353422" cy="4674451"/>
          </a:xfrm>
          <a:prstGeom prst="rect">
            <a:avLst/>
          </a:prstGeom>
        </p:spPr>
      </p:pic>
      <p:sp>
        <p:nvSpPr>
          <p:cNvPr id="7" name="TextBox 6"/>
          <p:cNvSpPr txBox="1"/>
          <p:nvPr/>
        </p:nvSpPr>
        <p:spPr>
          <a:xfrm>
            <a:off x="1981199" y="6060659"/>
            <a:ext cx="8153400" cy="230832"/>
          </a:xfrm>
          <a:prstGeom prst="rect">
            <a:avLst/>
          </a:prstGeom>
          <a:noFill/>
        </p:spPr>
        <p:txBody>
          <a:bodyPr wrap="square" rtlCol="0">
            <a:spAutoFit/>
          </a:bodyPr>
          <a:lstStyle/>
          <a:p>
            <a:r>
              <a:rPr lang="en-US" sz="900" dirty="0">
                <a:solidFill>
                  <a:prstClr val="black"/>
                </a:solidFill>
                <a:latin typeface="Gill Sans MT"/>
              </a:rPr>
              <a:t>Source: http://www.medicare.gov/hospitalcompare, accessed April 8, 2019.</a:t>
            </a:r>
          </a:p>
        </p:txBody>
      </p:sp>
      <p:sp>
        <p:nvSpPr>
          <p:cNvPr id="3" name="Slide Number Placeholder 2"/>
          <p:cNvSpPr>
            <a:spLocks noGrp="1"/>
          </p:cNvSpPr>
          <p:nvPr>
            <p:ph type="sldNum" sz="quarter" idx="4294967295"/>
          </p:nvPr>
        </p:nvSpPr>
        <p:spPr>
          <a:xfrm>
            <a:off x="612648" y="6356350"/>
            <a:ext cx="1981200" cy="365760"/>
          </a:xfrm>
          <a:prstGeom prst="rect">
            <a:avLst/>
          </a:prstGeom>
        </p:spPr>
        <p:txBody>
          <a:bodyPr vert="horz"/>
          <a:lstStyle>
            <a:defPPr>
              <a:defRPr lang="en-US"/>
            </a:defPPr>
            <a:lvl1pPr algn="l" rtl="0" eaLnBrk="1" fontAlgn="base" latinLnBrk="0" hangingPunct="1">
              <a:spcBef>
                <a:spcPct val="0"/>
              </a:spcBef>
              <a:spcAft>
                <a:spcPct val="0"/>
              </a:spcAft>
              <a:defRPr kumimoji="0" sz="1200" kern="1200">
                <a:solidFill>
                  <a:schemeClr val="tx2"/>
                </a:solidFill>
                <a:latin typeface="Calibri" panose="020F050202020403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a:lstStyle>
          <a:p>
            <a:fld id="{5CF2B8D9-3A8F-C541-9954-03AD8B3C9121}" type="slidenum">
              <a:rPr lang="en-US" altLang="en-US" smtClean="0"/>
              <a:pPr/>
              <a:t>41</a:t>
            </a:fld>
            <a:endParaRPr lang="en-US"/>
          </a:p>
        </p:txBody>
      </p:sp>
      <p:sp>
        <p:nvSpPr>
          <p:cNvPr id="5" name="Footer Placeholder 4">
            <a:extLst>
              <a:ext uri="{FF2B5EF4-FFF2-40B4-BE49-F238E27FC236}">
                <a16:creationId xmlns:a16="http://schemas.microsoft.com/office/drawing/2014/main" id="{CF627130-F441-E147-8D70-DE6550D768DF}"/>
              </a:ext>
            </a:extLst>
          </p:cNvPr>
          <p:cNvSpPr>
            <a:spLocks noGrp="1"/>
          </p:cNvSpPr>
          <p:nvPr>
            <p:ph type="ftr" sz="quarter" idx="11"/>
          </p:nvPr>
        </p:nvSpPr>
        <p:spPr/>
        <p:txBody>
          <a:bodyPr/>
          <a:lstStyle/>
          <a:p>
            <a:pPr>
              <a:defRPr/>
            </a:pPr>
            <a:r>
              <a:rPr lang="en-US"/>
              <a:t>Schramm Consulting at NHPCO Leadership Conference 2019</a:t>
            </a:r>
          </a:p>
        </p:txBody>
      </p:sp>
      <p:sp>
        <p:nvSpPr>
          <p:cNvPr id="9" name="Title 1">
            <a:extLst>
              <a:ext uri="{FF2B5EF4-FFF2-40B4-BE49-F238E27FC236}">
                <a16:creationId xmlns:a16="http://schemas.microsoft.com/office/drawing/2014/main" id="{4B69688E-6F06-5248-9C9A-EDE662AFA633}"/>
              </a:ext>
            </a:extLst>
          </p:cNvPr>
          <p:cNvSpPr txBox="1">
            <a:spLocks/>
          </p:cNvSpPr>
          <p:nvPr/>
        </p:nvSpPr>
        <p:spPr>
          <a:xfrm>
            <a:off x="1416562" y="179529"/>
            <a:ext cx="8229600" cy="1143000"/>
          </a:xfrm>
          <a:prstGeom prst="rect">
            <a:avLst/>
          </a:prstGeom>
        </p:spPr>
        <p:txBody>
          <a:bodyPr vert="horz" anchor="b" anchorCtr="0">
            <a:normAutofit/>
          </a:bodyPr>
          <a:lstStyle>
            <a:lvl1pPr algn="l" rtl="0" eaLnBrk="1" latinLnBrk="0" hangingPunct="1">
              <a:spcBef>
                <a:spcPct val="0"/>
              </a:spcBef>
              <a:buNone/>
              <a:defRPr kumimoji="0" sz="3200" kern="1200">
                <a:solidFill>
                  <a:schemeClr val="tx2"/>
                </a:solidFill>
                <a:latin typeface="+mj-lt"/>
                <a:ea typeface="+mj-ea"/>
                <a:cs typeface="+mj-cs"/>
              </a:defRPr>
            </a:lvl1pPr>
          </a:lstStyle>
          <a:p>
            <a:r>
              <a:rPr lang="en-US" sz="2800" dirty="0"/>
              <a:t>Using CMS Hospital Compare:</a:t>
            </a:r>
            <a:br>
              <a:rPr lang="en-US" sz="2800" dirty="0"/>
            </a:br>
            <a:r>
              <a:rPr lang="en-US" sz="2400" dirty="0"/>
              <a:t>CHF Readmissions</a:t>
            </a:r>
            <a:endParaRPr lang="en-US" sz="2800" dirty="0"/>
          </a:p>
        </p:txBody>
      </p:sp>
    </p:spTree>
    <p:extLst>
      <p:ext uri="{BB962C8B-B14F-4D97-AF65-F5344CB8AC3E}">
        <p14:creationId xmlns:p14="http://schemas.microsoft.com/office/powerpoint/2010/main" val="333860100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93295-5FF0-644B-8604-FC85F769B031}"/>
              </a:ext>
            </a:extLst>
          </p:cNvPr>
          <p:cNvSpPr>
            <a:spLocks noGrp="1"/>
          </p:cNvSpPr>
          <p:nvPr>
            <p:ph type="title"/>
          </p:nvPr>
        </p:nvSpPr>
        <p:spPr>
          <a:xfrm>
            <a:off x="1325880" y="365125"/>
            <a:ext cx="10027920" cy="1325563"/>
          </a:xfrm>
        </p:spPr>
        <p:txBody>
          <a:bodyPr/>
          <a:lstStyle/>
          <a:p>
            <a:r>
              <a:rPr lang="en-US" dirty="0"/>
              <a:t>These Lessons Apply for More than ACOs</a:t>
            </a:r>
          </a:p>
        </p:txBody>
      </p:sp>
      <p:graphicFrame>
        <p:nvGraphicFramePr>
          <p:cNvPr id="5" name="Content Placeholder 4">
            <a:extLst>
              <a:ext uri="{FF2B5EF4-FFF2-40B4-BE49-F238E27FC236}">
                <a16:creationId xmlns:a16="http://schemas.microsoft.com/office/drawing/2014/main" id="{524D859D-BF48-9C48-B638-4C0144017373}"/>
              </a:ext>
            </a:extLst>
          </p:cNvPr>
          <p:cNvGraphicFramePr>
            <a:graphicFrameLocks noGrp="1"/>
          </p:cNvGraphicFramePr>
          <p:nvPr>
            <p:ph idx="1"/>
            <p:extLst>
              <p:ext uri="{D42A27DB-BD31-4B8C-83A1-F6EECF244321}">
                <p14:modId xmlns:p14="http://schemas.microsoft.com/office/powerpoint/2010/main" val="37600230"/>
              </p:ext>
            </p:extLst>
          </p:nvPr>
        </p:nvGraphicFramePr>
        <p:xfrm>
          <a:off x="838200" y="1613536"/>
          <a:ext cx="10515600" cy="4351338"/>
        </p:xfrm>
        <a:graphic>
          <a:graphicData uri="http://schemas.openxmlformats.org/drawingml/2006/chart">
            <c:chart xmlns:c="http://schemas.openxmlformats.org/drawingml/2006/chart" xmlns:r="http://schemas.openxmlformats.org/officeDocument/2006/relationships" r:id="rId2"/>
          </a:graphicData>
        </a:graphic>
      </p:graphicFrame>
      <p:sp>
        <p:nvSpPr>
          <p:cNvPr id="3" name="Footer Placeholder 2">
            <a:extLst>
              <a:ext uri="{FF2B5EF4-FFF2-40B4-BE49-F238E27FC236}">
                <a16:creationId xmlns:a16="http://schemas.microsoft.com/office/drawing/2014/main" id="{5FD3ED72-B858-2A4D-8C9F-4B900B7A7E10}"/>
              </a:ext>
            </a:extLst>
          </p:cNvPr>
          <p:cNvSpPr>
            <a:spLocks noGrp="1"/>
          </p:cNvSpPr>
          <p:nvPr>
            <p:ph type="ftr" sz="quarter" idx="11"/>
          </p:nvPr>
        </p:nvSpPr>
        <p:spPr/>
        <p:txBody>
          <a:bodyPr/>
          <a:lstStyle/>
          <a:p>
            <a:r>
              <a:rPr lang="en-US"/>
              <a:t>Schramm Consulting at NHPCO Leadership Conference 2019</a:t>
            </a:r>
          </a:p>
        </p:txBody>
      </p:sp>
      <p:sp>
        <p:nvSpPr>
          <p:cNvPr id="6" name="TextBox 5">
            <a:extLst>
              <a:ext uri="{FF2B5EF4-FFF2-40B4-BE49-F238E27FC236}">
                <a16:creationId xmlns:a16="http://schemas.microsoft.com/office/drawing/2014/main" id="{A6FE435E-79A7-5540-A4BA-4B38F26348F1}"/>
              </a:ext>
            </a:extLst>
          </p:cNvPr>
          <p:cNvSpPr txBox="1"/>
          <p:nvPr/>
        </p:nvSpPr>
        <p:spPr>
          <a:xfrm>
            <a:off x="1325880" y="5964874"/>
            <a:ext cx="8153400" cy="230832"/>
          </a:xfrm>
          <a:prstGeom prst="rect">
            <a:avLst/>
          </a:prstGeom>
          <a:noFill/>
        </p:spPr>
        <p:txBody>
          <a:bodyPr wrap="square" rtlCol="0">
            <a:spAutoFit/>
          </a:bodyPr>
          <a:lstStyle/>
          <a:p>
            <a:r>
              <a:rPr lang="en-US" sz="900" dirty="0">
                <a:solidFill>
                  <a:prstClr val="black"/>
                </a:solidFill>
                <a:latin typeface="Gill Sans MT"/>
              </a:rPr>
              <a:t>Source: David </a:t>
            </a:r>
            <a:r>
              <a:rPr lang="en-US" sz="900" dirty="0" err="1">
                <a:solidFill>
                  <a:prstClr val="black"/>
                </a:solidFill>
                <a:latin typeface="Gill Sans MT"/>
              </a:rPr>
              <a:t>Muhlesten</a:t>
            </a:r>
            <a:r>
              <a:rPr lang="en-US" sz="900" dirty="0">
                <a:solidFill>
                  <a:prstClr val="black"/>
                </a:solidFill>
                <a:latin typeface="Gill Sans MT"/>
              </a:rPr>
              <a:t>, et al., “Recent Progress in the Value Journey: Growth of ACOs and Value-Based Payment Models in 2018,” Health Affairs Blog, August 14, 2018.</a:t>
            </a:r>
          </a:p>
        </p:txBody>
      </p:sp>
    </p:spTree>
    <p:extLst>
      <p:ext uri="{BB962C8B-B14F-4D97-AF65-F5344CB8AC3E}">
        <p14:creationId xmlns:p14="http://schemas.microsoft.com/office/powerpoint/2010/main" val="214441841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Strategy Case Study: </a:t>
            </a:r>
            <a:r>
              <a:rPr lang="en-US" dirty="0" err="1"/>
              <a:t>AccentCare</a:t>
            </a:r>
            <a:endParaRPr lang="en-US" dirty="0"/>
          </a:p>
        </p:txBody>
      </p:sp>
      <p:sp>
        <p:nvSpPr>
          <p:cNvPr id="3" name="Text Placeholder 2"/>
          <p:cNvSpPr>
            <a:spLocks noGrp="1"/>
          </p:cNvSpPr>
          <p:nvPr>
            <p:ph type="body" idx="1"/>
          </p:nvPr>
        </p:nvSpPr>
        <p:spPr/>
        <p:txBody>
          <a:bodyPr/>
          <a:lstStyle/>
          <a:p>
            <a:endParaRPr lang="en-US" dirty="0"/>
          </a:p>
        </p:txBody>
      </p:sp>
      <p:sp>
        <p:nvSpPr>
          <p:cNvPr id="6" name="Slide Number Placeholder 5"/>
          <p:cNvSpPr>
            <a:spLocks noGrp="1"/>
          </p:cNvSpPr>
          <p:nvPr>
            <p:ph type="sldNum" sz="quarter" idx="4294967295"/>
          </p:nvPr>
        </p:nvSpPr>
        <p:spPr>
          <a:xfrm>
            <a:off x="1069848" y="6355080"/>
            <a:ext cx="1520952" cy="365760"/>
          </a:xfrm>
          <a:prstGeom prst="rect">
            <a:avLst/>
          </a:prstGeom>
        </p:spPr>
        <p:txBody>
          <a:bodyPr vert="horz"/>
          <a:lstStyle>
            <a:defPPr>
              <a:defRPr lang="en-US"/>
            </a:defPPr>
            <a:lvl1pPr algn="l" rtl="0" eaLnBrk="1" fontAlgn="base" latinLnBrk="0" hangingPunct="1">
              <a:spcBef>
                <a:spcPct val="0"/>
              </a:spcBef>
              <a:spcAft>
                <a:spcPct val="0"/>
              </a:spcAft>
              <a:defRPr kumimoji="0" sz="1200" kern="1200">
                <a:solidFill>
                  <a:schemeClr val="bg2"/>
                </a:solidFill>
                <a:latin typeface="Calibri" panose="020F050202020403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a:lstStyle>
          <a:p>
            <a:fld id="{3B6A37D1-6250-2C4A-B904-AA87DB967856}" type="slidenum">
              <a:rPr lang="en-US" altLang="en-US" smtClean="0"/>
              <a:pPr/>
              <a:t>43</a:t>
            </a:fld>
            <a:endParaRPr lang="en-US" dirty="0">
              <a:solidFill>
                <a:prstClr val="white">
                  <a:lumMod val="95000"/>
                </a:prstClr>
              </a:solidFill>
              <a:latin typeface="Gill Sans MT"/>
            </a:endParaRPr>
          </a:p>
        </p:txBody>
      </p:sp>
      <p:sp>
        <p:nvSpPr>
          <p:cNvPr id="7" name="Footer Placeholder 6">
            <a:extLst>
              <a:ext uri="{FF2B5EF4-FFF2-40B4-BE49-F238E27FC236}">
                <a16:creationId xmlns:a16="http://schemas.microsoft.com/office/drawing/2014/main" id="{604B19FE-B71B-3645-B3FB-CC5B332AE6E4}"/>
              </a:ext>
            </a:extLst>
          </p:cNvPr>
          <p:cNvSpPr>
            <a:spLocks noGrp="1"/>
          </p:cNvSpPr>
          <p:nvPr>
            <p:ph type="ftr" sz="quarter" idx="11"/>
          </p:nvPr>
        </p:nvSpPr>
        <p:spPr/>
        <p:txBody>
          <a:bodyPr/>
          <a:lstStyle/>
          <a:p>
            <a:pPr>
              <a:defRPr/>
            </a:pPr>
            <a:r>
              <a:rPr lang="en-US"/>
              <a:t>Schramm Consulting at NHPCO Leadership Conference 2019</a:t>
            </a:r>
          </a:p>
        </p:txBody>
      </p:sp>
    </p:spTree>
    <p:extLst>
      <p:ext uri="{BB962C8B-B14F-4D97-AF65-F5344CB8AC3E}">
        <p14:creationId xmlns:p14="http://schemas.microsoft.com/office/powerpoint/2010/main" val="10016825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7DF1D7-E750-8A4C-BBA2-F3F807B26D6E}"/>
              </a:ext>
            </a:extLst>
          </p:cNvPr>
          <p:cNvSpPr>
            <a:spLocks noGrp="1"/>
          </p:cNvSpPr>
          <p:nvPr>
            <p:ph type="title"/>
          </p:nvPr>
        </p:nvSpPr>
        <p:spPr>
          <a:xfrm>
            <a:off x="1306286" y="365125"/>
            <a:ext cx="10047514" cy="1325563"/>
          </a:xfrm>
        </p:spPr>
        <p:txBody>
          <a:bodyPr/>
          <a:lstStyle/>
          <a:p>
            <a:r>
              <a:rPr lang="en-US" dirty="0" err="1"/>
              <a:t>AccentCare</a:t>
            </a:r>
            <a:r>
              <a:rPr lang="en-US" dirty="0"/>
              <a:t> Acquires Steward Home Care and Hospice in December 2018</a:t>
            </a:r>
          </a:p>
        </p:txBody>
      </p:sp>
      <p:sp>
        <p:nvSpPr>
          <p:cNvPr id="3" name="Content Placeholder 2">
            <a:extLst>
              <a:ext uri="{FF2B5EF4-FFF2-40B4-BE49-F238E27FC236}">
                <a16:creationId xmlns:a16="http://schemas.microsoft.com/office/drawing/2014/main" id="{F3CF9750-69A9-1F41-8B06-03A1578D7501}"/>
              </a:ext>
            </a:extLst>
          </p:cNvPr>
          <p:cNvSpPr>
            <a:spLocks noGrp="1"/>
          </p:cNvSpPr>
          <p:nvPr>
            <p:ph idx="1"/>
          </p:nvPr>
        </p:nvSpPr>
        <p:spPr>
          <a:xfrm>
            <a:off x="838200" y="2046513"/>
            <a:ext cx="10515600" cy="4130449"/>
          </a:xfrm>
        </p:spPr>
        <p:txBody>
          <a:bodyPr/>
          <a:lstStyle/>
          <a:p>
            <a:r>
              <a:rPr lang="en-US" dirty="0" err="1"/>
              <a:t>AccentCare</a:t>
            </a:r>
            <a:r>
              <a:rPr lang="en-US" dirty="0"/>
              <a:t> is a Dallas-based post-acute care company</a:t>
            </a:r>
          </a:p>
          <a:p>
            <a:r>
              <a:rPr lang="en-US" dirty="0"/>
              <a:t>Acquired Steward Home Care and Hospice December 31,2018</a:t>
            </a:r>
          </a:p>
          <a:p>
            <a:pPr lvl="1"/>
            <a:r>
              <a:rPr lang="en-US" dirty="0"/>
              <a:t>Steward Home Care and Hospice operates in Massachusetts and New Hampshire</a:t>
            </a:r>
          </a:p>
          <a:p>
            <a:pPr lvl="1"/>
            <a:r>
              <a:rPr lang="en-US" dirty="0"/>
              <a:t>Previously the Hospice was owned by Steward Health Care, affiliated with one of the nation’s 51 Next Generation ACOs</a:t>
            </a:r>
          </a:p>
          <a:p>
            <a:pPr lvl="1"/>
            <a:r>
              <a:rPr lang="en-US" dirty="0"/>
              <a:t>Acquisition gives </a:t>
            </a:r>
            <a:r>
              <a:rPr lang="en-US" dirty="0" err="1"/>
              <a:t>AccentCare</a:t>
            </a:r>
            <a:r>
              <a:rPr lang="en-US" dirty="0"/>
              <a:t> a chance to gain a new market with instant affiliation with an at-risk ACO</a:t>
            </a:r>
          </a:p>
          <a:p>
            <a:pPr lvl="1"/>
            <a:endParaRPr lang="en-US" dirty="0"/>
          </a:p>
        </p:txBody>
      </p:sp>
      <p:sp>
        <p:nvSpPr>
          <p:cNvPr id="4" name="Footer Placeholder 3">
            <a:extLst>
              <a:ext uri="{FF2B5EF4-FFF2-40B4-BE49-F238E27FC236}">
                <a16:creationId xmlns:a16="http://schemas.microsoft.com/office/drawing/2014/main" id="{015373D4-1D68-C442-83C8-7CFC721CBD2B}"/>
              </a:ext>
            </a:extLst>
          </p:cNvPr>
          <p:cNvSpPr>
            <a:spLocks noGrp="1"/>
          </p:cNvSpPr>
          <p:nvPr>
            <p:ph type="ftr" sz="quarter" idx="11"/>
          </p:nvPr>
        </p:nvSpPr>
        <p:spPr/>
        <p:txBody>
          <a:bodyPr/>
          <a:lstStyle/>
          <a:p>
            <a:r>
              <a:rPr lang="en-US"/>
              <a:t>Schramm Consulting at NHPCO Leadership Conference 2019</a:t>
            </a:r>
            <a:endParaRPr lang="en-US" dirty="0"/>
          </a:p>
        </p:txBody>
      </p:sp>
      <p:sp>
        <p:nvSpPr>
          <p:cNvPr id="5" name="Slide Number Placeholder 4">
            <a:extLst>
              <a:ext uri="{FF2B5EF4-FFF2-40B4-BE49-F238E27FC236}">
                <a16:creationId xmlns:a16="http://schemas.microsoft.com/office/drawing/2014/main" id="{A16DD95B-91EF-494A-A6FA-5260A1897453}"/>
              </a:ext>
            </a:extLst>
          </p:cNvPr>
          <p:cNvSpPr>
            <a:spLocks noGrp="1"/>
          </p:cNvSpPr>
          <p:nvPr>
            <p:ph type="sldNum" sz="quarter" idx="12"/>
          </p:nvPr>
        </p:nvSpPr>
        <p:spPr/>
        <p:txBody>
          <a:bodyPr/>
          <a:lstStyle/>
          <a:p>
            <a:fld id="{14799311-93B2-41E9-9238-6A3416467017}" type="slidenum">
              <a:rPr lang="en-US" smtClean="0"/>
              <a:pPr/>
              <a:t>44</a:t>
            </a:fld>
            <a:endParaRPr lang="en-US" dirty="0"/>
          </a:p>
        </p:txBody>
      </p:sp>
    </p:spTree>
    <p:extLst>
      <p:ext uri="{BB962C8B-B14F-4D97-AF65-F5344CB8AC3E}">
        <p14:creationId xmlns:p14="http://schemas.microsoft.com/office/powerpoint/2010/main" val="385221683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3C2CEC-2576-0C47-9344-51A28E08B2F0}"/>
              </a:ext>
            </a:extLst>
          </p:cNvPr>
          <p:cNvSpPr>
            <a:spLocks noGrp="1"/>
          </p:cNvSpPr>
          <p:nvPr>
            <p:ph type="title"/>
          </p:nvPr>
        </p:nvSpPr>
        <p:spPr>
          <a:xfrm>
            <a:off x="1390650" y="365125"/>
            <a:ext cx="9963150" cy="1325563"/>
          </a:xfrm>
        </p:spPr>
        <p:txBody>
          <a:bodyPr/>
          <a:lstStyle/>
          <a:p>
            <a:r>
              <a:rPr lang="en-US" dirty="0" err="1"/>
              <a:t>AccentCare’s</a:t>
            </a:r>
            <a:r>
              <a:rPr lang="en-US" dirty="0"/>
              <a:t> Website Touts Partnerships and Innovation</a:t>
            </a:r>
          </a:p>
        </p:txBody>
      </p:sp>
      <p:sp>
        <p:nvSpPr>
          <p:cNvPr id="3" name="Footer Placeholder 2">
            <a:extLst>
              <a:ext uri="{FF2B5EF4-FFF2-40B4-BE49-F238E27FC236}">
                <a16:creationId xmlns:a16="http://schemas.microsoft.com/office/drawing/2014/main" id="{03C0DA22-5676-8F41-8D1F-119A024EBE8B}"/>
              </a:ext>
            </a:extLst>
          </p:cNvPr>
          <p:cNvSpPr>
            <a:spLocks noGrp="1"/>
          </p:cNvSpPr>
          <p:nvPr>
            <p:ph type="ftr" sz="quarter" idx="11"/>
          </p:nvPr>
        </p:nvSpPr>
        <p:spPr/>
        <p:txBody>
          <a:bodyPr/>
          <a:lstStyle/>
          <a:p>
            <a:r>
              <a:rPr lang="en-US"/>
              <a:t>Schramm Consulting at NHPCO Leadership Conference 2019</a:t>
            </a:r>
          </a:p>
        </p:txBody>
      </p:sp>
      <p:pic>
        <p:nvPicPr>
          <p:cNvPr id="4" name="Picture 3">
            <a:extLst>
              <a:ext uri="{FF2B5EF4-FFF2-40B4-BE49-F238E27FC236}">
                <a16:creationId xmlns:a16="http://schemas.microsoft.com/office/drawing/2014/main" id="{DBEAB753-E4AE-E748-AA2D-88E6B559F2FA}"/>
              </a:ext>
            </a:extLst>
          </p:cNvPr>
          <p:cNvPicPr>
            <a:picLocks noChangeAspect="1"/>
          </p:cNvPicPr>
          <p:nvPr/>
        </p:nvPicPr>
        <p:blipFill>
          <a:blip r:embed="rId2"/>
          <a:stretch>
            <a:fillRect/>
          </a:stretch>
        </p:blipFill>
        <p:spPr>
          <a:xfrm>
            <a:off x="1122426" y="2363947"/>
            <a:ext cx="9410700" cy="3530600"/>
          </a:xfrm>
          <a:prstGeom prst="rect">
            <a:avLst/>
          </a:prstGeom>
        </p:spPr>
      </p:pic>
      <p:sp>
        <p:nvSpPr>
          <p:cNvPr id="5" name="TextBox 4">
            <a:extLst>
              <a:ext uri="{FF2B5EF4-FFF2-40B4-BE49-F238E27FC236}">
                <a16:creationId xmlns:a16="http://schemas.microsoft.com/office/drawing/2014/main" id="{20157330-6107-494B-AE61-631C6F50C086}"/>
              </a:ext>
            </a:extLst>
          </p:cNvPr>
          <p:cNvSpPr txBox="1"/>
          <p:nvPr/>
        </p:nvSpPr>
        <p:spPr>
          <a:xfrm>
            <a:off x="1731264" y="1926336"/>
            <a:ext cx="5961888" cy="369332"/>
          </a:xfrm>
          <a:prstGeom prst="rect">
            <a:avLst/>
          </a:prstGeom>
          <a:noFill/>
        </p:spPr>
        <p:txBody>
          <a:bodyPr wrap="square" rtlCol="0">
            <a:spAutoFit/>
          </a:bodyPr>
          <a:lstStyle/>
          <a:p>
            <a:r>
              <a:rPr lang="en-US" dirty="0"/>
              <a:t>From </a:t>
            </a:r>
            <a:r>
              <a:rPr lang="en-US" dirty="0" err="1"/>
              <a:t>AccentCare’s</a:t>
            </a:r>
            <a:r>
              <a:rPr lang="en-US" dirty="0"/>
              <a:t> Website:</a:t>
            </a:r>
          </a:p>
        </p:txBody>
      </p:sp>
    </p:spTree>
    <p:extLst>
      <p:ext uri="{BB962C8B-B14F-4D97-AF65-F5344CB8AC3E}">
        <p14:creationId xmlns:p14="http://schemas.microsoft.com/office/powerpoint/2010/main" val="327582424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70694" y="1581572"/>
            <a:ext cx="6678107" cy="4125358"/>
          </a:xfrm>
        </p:spPr>
      </p:pic>
      <p:sp>
        <p:nvSpPr>
          <p:cNvPr id="5" name="Slide Number Placeholder 4"/>
          <p:cNvSpPr>
            <a:spLocks noGrp="1"/>
          </p:cNvSpPr>
          <p:nvPr>
            <p:ph type="sldNum" sz="quarter" idx="12"/>
          </p:nvPr>
        </p:nvSpPr>
        <p:spPr/>
        <p:txBody>
          <a:bodyPr/>
          <a:lstStyle/>
          <a:p>
            <a:fld id="{11F7DBD9-02D2-724B-A815-63474FD122A2}" type="slidenum">
              <a:rPr lang="en-US" smtClean="0">
                <a:latin typeface="Gill Sans MT"/>
              </a:rPr>
              <a:pPr/>
              <a:t>46</a:t>
            </a:fld>
            <a:endParaRPr lang="en-US" dirty="0">
              <a:latin typeface="Gill Sans MT"/>
            </a:endParaRPr>
          </a:p>
        </p:txBody>
      </p:sp>
      <p:sp>
        <p:nvSpPr>
          <p:cNvPr id="11" name="TextBox 10"/>
          <p:cNvSpPr txBox="1"/>
          <p:nvPr/>
        </p:nvSpPr>
        <p:spPr>
          <a:xfrm>
            <a:off x="1204486" y="5932244"/>
            <a:ext cx="7974709" cy="230832"/>
          </a:xfrm>
          <a:prstGeom prst="rect">
            <a:avLst/>
          </a:prstGeom>
          <a:noFill/>
        </p:spPr>
        <p:txBody>
          <a:bodyPr wrap="square" rtlCol="0">
            <a:spAutoFit/>
          </a:bodyPr>
          <a:lstStyle/>
          <a:p>
            <a:r>
              <a:rPr lang="en-US" sz="900" dirty="0"/>
              <a:t>Source:  Center for Medicare and Medicaid Services, </a:t>
            </a:r>
            <a:r>
              <a:rPr lang="en-US" sz="900" dirty="0">
                <a:hlinkClick r:id="rId3"/>
              </a:rPr>
              <a:t>https://innovation.cms.gov/initiatives/next-generation-aco-model/</a:t>
            </a:r>
            <a:r>
              <a:rPr lang="en-US" sz="900" dirty="0"/>
              <a:t>, accessed April 8, 2019.</a:t>
            </a:r>
          </a:p>
        </p:txBody>
      </p:sp>
      <p:sp>
        <p:nvSpPr>
          <p:cNvPr id="4" name="Footer Placeholder 3">
            <a:extLst>
              <a:ext uri="{FF2B5EF4-FFF2-40B4-BE49-F238E27FC236}">
                <a16:creationId xmlns:a16="http://schemas.microsoft.com/office/drawing/2014/main" id="{32B8A24D-12DD-FE40-8FC4-7D4DA613CB71}"/>
              </a:ext>
            </a:extLst>
          </p:cNvPr>
          <p:cNvSpPr>
            <a:spLocks noGrp="1"/>
          </p:cNvSpPr>
          <p:nvPr>
            <p:ph type="ftr" sz="quarter" idx="11"/>
          </p:nvPr>
        </p:nvSpPr>
        <p:spPr/>
        <p:txBody>
          <a:bodyPr/>
          <a:lstStyle/>
          <a:p>
            <a:pPr>
              <a:defRPr/>
            </a:pPr>
            <a:r>
              <a:rPr lang="en-US"/>
              <a:t>Schramm Consulting at NHPCO Leadership Conference 2019</a:t>
            </a:r>
            <a:endParaRPr lang="en-US" dirty="0"/>
          </a:p>
        </p:txBody>
      </p:sp>
      <p:sp>
        <p:nvSpPr>
          <p:cNvPr id="9" name="Title 5">
            <a:extLst>
              <a:ext uri="{FF2B5EF4-FFF2-40B4-BE49-F238E27FC236}">
                <a16:creationId xmlns:a16="http://schemas.microsoft.com/office/drawing/2014/main" id="{ADC74F03-0576-8B44-8B91-3E1CB5822BD6}"/>
              </a:ext>
            </a:extLst>
          </p:cNvPr>
          <p:cNvSpPr txBox="1">
            <a:spLocks/>
          </p:cNvSpPr>
          <p:nvPr/>
        </p:nvSpPr>
        <p:spPr>
          <a:xfrm>
            <a:off x="1204486" y="349860"/>
            <a:ext cx="8957125" cy="1006398"/>
          </a:xfrm>
          <a:prstGeom prst="rect">
            <a:avLst/>
          </a:prstGeom>
        </p:spPr>
        <p:txBody>
          <a:bodyPr vert="horz" anchor="b" anchorCtr="0">
            <a:noAutofit/>
          </a:bodyPr>
          <a:lstStyle>
            <a:lvl1pPr algn="l" rtl="0" eaLnBrk="1" latinLnBrk="0" hangingPunct="1">
              <a:spcBef>
                <a:spcPct val="0"/>
              </a:spcBef>
              <a:buNone/>
              <a:defRPr kumimoji="0" sz="3200" kern="1200">
                <a:solidFill>
                  <a:schemeClr val="tx2"/>
                </a:solidFill>
                <a:latin typeface="+mj-lt"/>
                <a:ea typeface="+mj-ea"/>
                <a:cs typeface="+mj-cs"/>
              </a:defRPr>
            </a:lvl1pPr>
          </a:lstStyle>
          <a:p>
            <a:r>
              <a:rPr lang="en-US" dirty="0">
                <a:solidFill>
                  <a:schemeClr val="tx1"/>
                </a:solidFill>
              </a:rPr>
              <a:t>Nine Next Gen ACOs Are Already in Massachusetts Accepting Downside Risk under that Advanced Model</a:t>
            </a:r>
            <a:endParaRPr lang="en-US" i="1" dirty="0">
              <a:solidFill>
                <a:schemeClr val="tx1"/>
              </a:solidFill>
            </a:endParaRPr>
          </a:p>
        </p:txBody>
      </p:sp>
    </p:spTree>
    <p:extLst>
      <p:ext uri="{BB962C8B-B14F-4D97-AF65-F5344CB8AC3E}">
        <p14:creationId xmlns:p14="http://schemas.microsoft.com/office/powerpoint/2010/main" val="148999679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D6B70-8EDD-CA40-A824-F90A0D638BA9}"/>
              </a:ext>
            </a:extLst>
          </p:cNvPr>
          <p:cNvSpPr>
            <a:spLocks noGrp="1"/>
          </p:cNvSpPr>
          <p:nvPr>
            <p:ph type="title"/>
          </p:nvPr>
        </p:nvSpPr>
        <p:spPr>
          <a:xfrm>
            <a:off x="1407886" y="365125"/>
            <a:ext cx="9945914" cy="1325563"/>
          </a:xfrm>
        </p:spPr>
        <p:txBody>
          <a:bodyPr/>
          <a:lstStyle/>
          <a:p>
            <a:r>
              <a:rPr lang="en-US" dirty="0"/>
              <a:t>ACO Strategy a Key Reason for the Deal</a:t>
            </a:r>
          </a:p>
        </p:txBody>
      </p:sp>
      <p:sp>
        <p:nvSpPr>
          <p:cNvPr id="3" name="Content Placeholder 2">
            <a:extLst>
              <a:ext uri="{FF2B5EF4-FFF2-40B4-BE49-F238E27FC236}">
                <a16:creationId xmlns:a16="http://schemas.microsoft.com/office/drawing/2014/main" id="{03CEB223-B58E-EE48-B592-BEEAA63ABDE2}"/>
              </a:ext>
            </a:extLst>
          </p:cNvPr>
          <p:cNvSpPr>
            <a:spLocks noGrp="1"/>
          </p:cNvSpPr>
          <p:nvPr>
            <p:ph idx="1"/>
          </p:nvPr>
        </p:nvSpPr>
        <p:spPr>
          <a:xfrm>
            <a:off x="1937657" y="1770744"/>
            <a:ext cx="8606972" cy="3635828"/>
          </a:xfrm>
        </p:spPr>
        <p:txBody>
          <a:bodyPr>
            <a:normAutofit fontScale="77500" lnSpcReduction="20000"/>
          </a:bodyPr>
          <a:lstStyle/>
          <a:p>
            <a:pPr marL="0" indent="0" algn="ctr">
              <a:lnSpc>
                <a:spcPct val="160000"/>
              </a:lnSpc>
              <a:buNone/>
            </a:pPr>
            <a:r>
              <a:rPr lang="en-US" dirty="0"/>
              <a:t>“One of the other most attractive things about the Steward deal is that they run one of the largest ACOs in the country. As part of the deal with Steward, we’re actually contracted into their ACO in the Massachusetts marketplace– and will be moving into more shared-risk arrangements with them around their ACO within the first year.”</a:t>
            </a:r>
          </a:p>
          <a:p>
            <a:pPr marL="0" indent="0" algn="ctr">
              <a:buNone/>
            </a:pPr>
            <a:endParaRPr lang="en-US" dirty="0"/>
          </a:p>
          <a:p>
            <a:pPr marL="0" indent="0" algn="ctr">
              <a:spcBef>
                <a:spcPts val="0"/>
              </a:spcBef>
              <a:buNone/>
            </a:pPr>
            <a:r>
              <a:rPr lang="en-US" dirty="0"/>
              <a:t>Steve Rodgers</a:t>
            </a:r>
          </a:p>
          <a:p>
            <a:pPr marL="0" indent="0" algn="ctr">
              <a:spcBef>
                <a:spcPts val="0"/>
              </a:spcBef>
              <a:buNone/>
            </a:pPr>
            <a:r>
              <a:rPr lang="en-US" dirty="0" err="1"/>
              <a:t>AccentCare</a:t>
            </a:r>
            <a:r>
              <a:rPr lang="en-US" dirty="0"/>
              <a:t> CEO</a:t>
            </a:r>
          </a:p>
        </p:txBody>
      </p:sp>
      <p:sp>
        <p:nvSpPr>
          <p:cNvPr id="4" name="Footer Placeholder 3">
            <a:extLst>
              <a:ext uri="{FF2B5EF4-FFF2-40B4-BE49-F238E27FC236}">
                <a16:creationId xmlns:a16="http://schemas.microsoft.com/office/drawing/2014/main" id="{41649DD1-746D-7346-AE56-ED92DCCBB2E2}"/>
              </a:ext>
            </a:extLst>
          </p:cNvPr>
          <p:cNvSpPr>
            <a:spLocks noGrp="1"/>
          </p:cNvSpPr>
          <p:nvPr>
            <p:ph type="ftr" sz="quarter" idx="11"/>
          </p:nvPr>
        </p:nvSpPr>
        <p:spPr/>
        <p:txBody>
          <a:bodyPr/>
          <a:lstStyle/>
          <a:p>
            <a:r>
              <a:rPr lang="en-US"/>
              <a:t>Schramm Consulting at NHPCO Leadership Conference 2019</a:t>
            </a:r>
            <a:endParaRPr lang="en-US" dirty="0"/>
          </a:p>
        </p:txBody>
      </p:sp>
      <p:sp>
        <p:nvSpPr>
          <p:cNvPr id="5" name="Slide Number Placeholder 4">
            <a:extLst>
              <a:ext uri="{FF2B5EF4-FFF2-40B4-BE49-F238E27FC236}">
                <a16:creationId xmlns:a16="http://schemas.microsoft.com/office/drawing/2014/main" id="{C8009B79-C850-D943-82A0-A34BFD4A306E}"/>
              </a:ext>
            </a:extLst>
          </p:cNvPr>
          <p:cNvSpPr>
            <a:spLocks noGrp="1"/>
          </p:cNvSpPr>
          <p:nvPr>
            <p:ph type="sldNum" sz="quarter" idx="12"/>
          </p:nvPr>
        </p:nvSpPr>
        <p:spPr/>
        <p:txBody>
          <a:bodyPr/>
          <a:lstStyle/>
          <a:p>
            <a:fld id="{14799311-93B2-41E9-9238-6A3416467017}" type="slidenum">
              <a:rPr lang="en-US" smtClean="0"/>
              <a:pPr/>
              <a:t>47</a:t>
            </a:fld>
            <a:endParaRPr lang="en-US" dirty="0"/>
          </a:p>
        </p:txBody>
      </p:sp>
      <p:sp>
        <p:nvSpPr>
          <p:cNvPr id="6" name="TextBox 5">
            <a:extLst>
              <a:ext uri="{FF2B5EF4-FFF2-40B4-BE49-F238E27FC236}">
                <a16:creationId xmlns:a16="http://schemas.microsoft.com/office/drawing/2014/main" id="{8E711F39-4A49-144F-A56E-38543C851388}"/>
              </a:ext>
            </a:extLst>
          </p:cNvPr>
          <p:cNvSpPr txBox="1"/>
          <p:nvPr/>
        </p:nvSpPr>
        <p:spPr>
          <a:xfrm>
            <a:off x="1407886" y="5766045"/>
            <a:ext cx="8153400" cy="230832"/>
          </a:xfrm>
          <a:prstGeom prst="rect">
            <a:avLst/>
          </a:prstGeom>
          <a:noFill/>
        </p:spPr>
        <p:txBody>
          <a:bodyPr wrap="square" rtlCol="0">
            <a:spAutoFit/>
          </a:bodyPr>
          <a:lstStyle/>
          <a:p>
            <a:r>
              <a:rPr lang="en-US" sz="900" dirty="0">
                <a:solidFill>
                  <a:prstClr val="black"/>
                </a:solidFill>
                <a:latin typeface="Gill Sans MT"/>
              </a:rPr>
              <a:t>Source: Robert Holly, “</a:t>
            </a:r>
            <a:r>
              <a:rPr lang="en-US" sz="900" dirty="0" err="1">
                <a:solidFill>
                  <a:prstClr val="black"/>
                </a:solidFill>
                <a:latin typeface="Gill Sans MT"/>
              </a:rPr>
              <a:t>AccentCare</a:t>
            </a:r>
            <a:r>
              <a:rPr lang="en-US" sz="900" dirty="0">
                <a:solidFill>
                  <a:prstClr val="black"/>
                </a:solidFill>
                <a:latin typeface="Gill Sans MT"/>
              </a:rPr>
              <a:t> Lands ACO Relationship with Latest Acquisition,” Home Healthcare News, January 7, 2019.</a:t>
            </a:r>
          </a:p>
        </p:txBody>
      </p:sp>
    </p:spTree>
    <p:extLst>
      <p:ext uri="{BB962C8B-B14F-4D97-AF65-F5344CB8AC3E}">
        <p14:creationId xmlns:p14="http://schemas.microsoft.com/office/powerpoint/2010/main" val="270838513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06286" y="365125"/>
            <a:ext cx="10047514" cy="1325563"/>
          </a:xfrm>
        </p:spPr>
        <p:txBody>
          <a:bodyPr/>
          <a:lstStyle/>
          <a:p>
            <a:r>
              <a:rPr lang="en-US" dirty="0"/>
              <a:t>Healthcare’s New Mantra</a:t>
            </a:r>
          </a:p>
        </p:txBody>
      </p:sp>
      <p:sp>
        <p:nvSpPr>
          <p:cNvPr id="3" name="Content Placeholder 2"/>
          <p:cNvSpPr>
            <a:spLocks noGrp="1"/>
          </p:cNvSpPr>
          <p:nvPr>
            <p:ph idx="1"/>
          </p:nvPr>
        </p:nvSpPr>
        <p:spPr/>
        <p:txBody>
          <a:bodyPr/>
          <a:lstStyle/>
          <a:p>
            <a:pPr marL="0" indent="0" algn="ctr">
              <a:buNone/>
            </a:pPr>
            <a:endParaRPr lang="en-US" dirty="0"/>
          </a:p>
          <a:p>
            <a:pPr marL="0" indent="0" algn="ctr">
              <a:buNone/>
            </a:pPr>
            <a:endParaRPr lang="en-US" dirty="0"/>
          </a:p>
          <a:p>
            <a:pPr marL="0" indent="0" algn="ctr">
              <a:buNone/>
            </a:pPr>
            <a:endParaRPr lang="en-US" dirty="0"/>
          </a:p>
          <a:p>
            <a:pPr marL="0" indent="0" algn="ctr">
              <a:buNone/>
            </a:pPr>
            <a:r>
              <a:rPr lang="en-US" dirty="0"/>
              <a:t>The </a:t>
            </a:r>
            <a:r>
              <a:rPr lang="en-US" b="1" dirty="0"/>
              <a:t>right</a:t>
            </a:r>
            <a:r>
              <a:rPr lang="en-US" dirty="0"/>
              <a:t> care, in the </a:t>
            </a:r>
            <a:r>
              <a:rPr lang="en-US" b="1" dirty="0"/>
              <a:t>right</a:t>
            </a:r>
            <a:r>
              <a:rPr lang="en-US" dirty="0"/>
              <a:t> place, at the </a:t>
            </a:r>
            <a:r>
              <a:rPr lang="en-US" b="1" dirty="0"/>
              <a:t>right</a:t>
            </a:r>
            <a:r>
              <a:rPr lang="en-US" dirty="0"/>
              <a:t> time.</a:t>
            </a:r>
          </a:p>
        </p:txBody>
      </p:sp>
      <p:sp>
        <p:nvSpPr>
          <p:cNvPr id="6" name="Slide Number Placeholder 5"/>
          <p:cNvSpPr>
            <a:spLocks noGrp="1"/>
          </p:cNvSpPr>
          <p:nvPr>
            <p:ph type="sldNum" sz="quarter" idx="12"/>
          </p:nvPr>
        </p:nvSpPr>
        <p:spPr/>
        <p:txBody>
          <a:bodyPr/>
          <a:lstStyle/>
          <a:p>
            <a:fld id="{11F7DBD9-02D2-724B-A815-63474FD122A2}" type="slidenum">
              <a:rPr lang="en-US" smtClean="0"/>
              <a:pPr/>
              <a:t>48</a:t>
            </a:fld>
            <a:endParaRPr lang="en-US"/>
          </a:p>
        </p:txBody>
      </p:sp>
      <p:sp>
        <p:nvSpPr>
          <p:cNvPr id="7" name="Footer Placeholder 6">
            <a:extLst>
              <a:ext uri="{FF2B5EF4-FFF2-40B4-BE49-F238E27FC236}">
                <a16:creationId xmlns:a16="http://schemas.microsoft.com/office/drawing/2014/main" id="{294D990F-A9C0-8245-B8D3-2AB02F5606B2}"/>
              </a:ext>
            </a:extLst>
          </p:cNvPr>
          <p:cNvSpPr>
            <a:spLocks noGrp="1"/>
          </p:cNvSpPr>
          <p:nvPr>
            <p:ph type="ftr" sz="quarter" idx="11"/>
          </p:nvPr>
        </p:nvSpPr>
        <p:spPr/>
        <p:txBody>
          <a:bodyPr/>
          <a:lstStyle/>
          <a:p>
            <a:pPr>
              <a:defRPr/>
            </a:pPr>
            <a:r>
              <a:rPr lang="en-US"/>
              <a:t>Schramm Consulting at NHPCO Leadership Conference 2019</a:t>
            </a:r>
            <a:endParaRPr lang="en-US" dirty="0"/>
          </a:p>
        </p:txBody>
      </p:sp>
    </p:spTree>
    <p:extLst>
      <p:ext uri="{BB962C8B-B14F-4D97-AF65-F5344CB8AC3E}">
        <p14:creationId xmlns:p14="http://schemas.microsoft.com/office/powerpoint/2010/main" val="137566390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Date Placeholder 2"/>
          <p:cNvSpPr>
            <a:spLocks noGrp="1"/>
          </p:cNvSpPr>
          <p:nvPr>
            <p:ph type="dt" sz="half" idx="10"/>
          </p:nvPr>
        </p:nvSpPr>
        <p:spPr/>
        <p:txBody>
          <a:bodyPr/>
          <a:lstStyle/>
          <a:p>
            <a:r>
              <a:rPr lang="en-US">
                <a:solidFill>
                  <a:prstClr val="white"/>
                </a:solidFill>
                <a:latin typeface="Gill Sans MT"/>
              </a:rPr>
              <a:t>March 2019</a:t>
            </a:r>
            <a:endParaRPr lang="en-US" dirty="0">
              <a:solidFill>
                <a:prstClr val="white"/>
              </a:solidFill>
              <a:latin typeface="Gill Sans MT"/>
            </a:endParaRPr>
          </a:p>
        </p:txBody>
      </p:sp>
      <p:sp>
        <p:nvSpPr>
          <p:cNvPr id="2" name="Title 1"/>
          <p:cNvSpPr>
            <a:spLocks noGrp="1"/>
          </p:cNvSpPr>
          <p:nvPr>
            <p:ph type="ctrTitle" idx="4294967295"/>
          </p:nvPr>
        </p:nvSpPr>
        <p:spPr>
          <a:xfrm>
            <a:off x="6383529" y="3429000"/>
            <a:ext cx="4394200" cy="2100263"/>
          </a:xfrm>
        </p:spPr>
        <p:txBody>
          <a:bodyPr anchor="ctr">
            <a:normAutofit fontScale="90000"/>
          </a:bodyPr>
          <a:lstStyle/>
          <a:p>
            <a:pPr algn="r">
              <a:defRPr/>
            </a:pPr>
            <a:br>
              <a:rPr lang="en-US" sz="2000" dirty="0"/>
            </a:br>
            <a:r>
              <a:rPr lang="en-US" sz="1400" dirty="0"/>
              <a:t>Slides and Report Prepared by</a:t>
            </a:r>
            <a:br>
              <a:rPr lang="en-US" sz="1400" dirty="0"/>
            </a:br>
            <a:br>
              <a:rPr lang="en-US" sz="1400" dirty="0"/>
            </a:br>
            <a:r>
              <a:rPr lang="en-US" sz="2000" dirty="0">
                <a:latin typeface="Adobe Garamond Pro" charset="0"/>
                <a:ea typeface="Adobe Garamond Pro" charset="0"/>
                <a:cs typeface="Adobe Garamond Pro" charset="0"/>
              </a:rPr>
              <a:t>Sue Lyn Schramm</a:t>
            </a:r>
            <a:br>
              <a:rPr lang="en-US" sz="2000" dirty="0">
                <a:latin typeface="Adobe Garamond Pro" charset="0"/>
                <a:ea typeface="Adobe Garamond Pro" charset="0"/>
                <a:cs typeface="Adobe Garamond Pro" charset="0"/>
              </a:rPr>
            </a:br>
            <a:r>
              <a:rPr lang="en-US" sz="2000" dirty="0">
                <a:latin typeface="Adobe Garamond Pro" charset="0"/>
                <a:ea typeface="Adobe Garamond Pro" charset="0"/>
                <a:cs typeface="Adobe Garamond Pro" charset="0"/>
              </a:rPr>
              <a:t>Principal</a:t>
            </a:r>
            <a:br>
              <a:rPr lang="en-US" sz="2000" dirty="0">
                <a:latin typeface="Adobe Garamond Pro" charset="0"/>
                <a:ea typeface="Adobe Garamond Pro" charset="0"/>
                <a:cs typeface="Adobe Garamond Pro" charset="0"/>
              </a:rPr>
            </a:br>
            <a:r>
              <a:rPr lang="en-US" sz="2000" dirty="0">
                <a:latin typeface="Adobe Garamond Pro" charset="0"/>
                <a:ea typeface="Adobe Garamond Pro" charset="0"/>
                <a:cs typeface="Adobe Garamond Pro" charset="0"/>
              </a:rPr>
              <a:t>Schramm Consulting, LLC</a:t>
            </a:r>
            <a:br>
              <a:rPr lang="en-US" sz="2000" dirty="0">
                <a:latin typeface="Adobe Garamond Pro" charset="0"/>
                <a:ea typeface="Adobe Garamond Pro" charset="0"/>
                <a:cs typeface="Adobe Garamond Pro" charset="0"/>
              </a:rPr>
            </a:br>
            <a:r>
              <a:rPr lang="en-US" sz="2000" dirty="0" err="1">
                <a:latin typeface="Adobe Garamond Pro" charset="0"/>
                <a:ea typeface="Adobe Garamond Pro" charset="0"/>
                <a:cs typeface="Adobe Garamond Pro" charset="0"/>
              </a:rPr>
              <a:t>Aldie</a:t>
            </a:r>
            <a:r>
              <a:rPr lang="en-US" sz="2000" dirty="0">
                <a:latin typeface="Adobe Garamond Pro" charset="0"/>
                <a:ea typeface="Adobe Garamond Pro" charset="0"/>
                <a:cs typeface="Adobe Garamond Pro" charset="0"/>
              </a:rPr>
              <a:t>, Virginia</a:t>
            </a:r>
            <a:br>
              <a:rPr lang="en-US" sz="2000" dirty="0">
                <a:latin typeface="Adobe Garamond Pro" charset="0"/>
                <a:ea typeface="Adobe Garamond Pro" charset="0"/>
                <a:cs typeface="Adobe Garamond Pro" charset="0"/>
              </a:rPr>
            </a:br>
            <a:r>
              <a:rPr lang="en-US" sz="2000" dirty="0">
                <a:latin typeface="Adobe Garamond Pro" charset="0"/>
                <a:ea typeface="Adobe Garamond Pro" charset="0"/>
                <a:cs typeface="Adobe Garamond Pro" charset="0"/>
              </a:rPr>
              <a:t>703-533-0416</a:t>
            </a:r>
            <a:br>
              <a:rPr lang="en-US" sz="2000" dirty="0">
                <a:latin typeface="Adobe Garamond Pro" charset="0"/>
                <a:ea typeface="Adobe Garamond Pro" charset="0"/>
                <a:cs typeface="Adobe Garamond Pro" charset="0"/>
              </a:rPr>
            </a:br>
            <a:r>
              <a:rPr lang="en-US" sz="2000" dirty="0" err="1">
                <a:latin typeface="Adobe Garamond Pro" charset="0"/>
                <a:ea typeface="Adobe Garamond Pro" charset="0"/>
                <a:cs typeface="Adobe Garamond Pro" charset="0"/>
              </a:rPr>
              <a:t>sschramm@schrammconsulting.com</a:t>
            </a:r>
            <a:br>
              <a:rPr lang="en-US" sz="2000" dirty="0">
                <a:latin typeface="Adobe Garamond Pro" charset="0"/>
                <a:ea typeface="Adobe Garamond Pro" charset="0"/>
                <a:cs typeface="Adobe Garamond Pro" charset="0"/>
              </a:rPr>
            </a:br>
            <a:r>
              <a:rPr lang="en-US" sz="2000" dirty="0" err="1">
                <a:latin typeface="Adobe Garamond Pro" charset="0"/>
                <a:ea typeface="Adobe Garamond Pro" charset="0"/>
                <a:cs typeface="Adobe Garamond Pro" charset="0"/>
              </a:rPr>
              <a:t>www.schrammconsulting.com</a:t>
            </a:r>
            <a:endParaRPr lang="en-US" dirty="0">
              <a:latin typeface="Adobe Garamond Pro" charset="0"/>
              <a:ea typeface="Adobe Garamond Pro" charset="0"/>
              <a:cs typeface="Adobe Garamond Pro"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7364" y="1206984"/>
            <a:ext cx="4090837" cy="3114491"/>
          </a:xfrm>
          <a:prstGeom prst="rect">
            <a:avLst/>
          </a:prstGeom>
        </p:spPr>
      </p:pic>
    </p:spTree>
    <p:extLst>
      <p:ext uri="{BB962C8B-B14F-4D97-AF65-F5344CB8AC3E}">
        <p14:creationId xmlns:p14="http://schemas.microsoft.com/office/powerpoint/2010/main" val="85419357"/>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D344CBA-23DE-3142-B688-C1883E94C98E}"/>
              </a:ext>
            </a:extLst>
          </p:cNvPr>
          <p:cNvSpPr>
            <a:spLocks noGrp="1"/>
          </p:cNvSpPr>
          <p:nvPr>
            <p:ph type="sldNum" sz="quarter" idx="12"/>
          </p:nvPr>
        </p:nvSpPr>
        <p:spPr/>
        <p:txBody>
          <a:bodyPr/>
          <a:lstStyle/>
          <a:p>
            <a:fld id="{5CF2B8D9-3A8F-C541-9954-03AD8B3C9121}" type="slidenum">
              <a:rPr lang="en-US" altLang="en-US" smtClean="0"/>
              <a:pPr/>
              <a:t>5</a:t>
            </a:fld>
            <a:endParaRPr lang="en-US" altLang="en-US"/>
          </a:p>
        </p:txBody>
      </p:sp>
      <p:sp>
        <p:nvSpPr>
          <p:cNvPr id="2" name="Title 1">
            <a:extLst>
              <a:ext uri="{FF2B5EF4-FFF2-40B4-BE49-F238E27FC236}">
                <a16:creationId xmlns:a16="http://schemas.microsoft.com/office/drawing/2014/main" id="{24334658-7DAD-3A49-8D0D-C2A2943F9531}"/>
              </a:ext>
            </a:extLst>
          </p:cNvPr>
          <p:cNvSpPr>
            <a:spLocks noGrp="1"/>
          </p:cNvSpPr>
          <p:nvPr>
            <p:ph type="title"/>
          </p:nvPr>
        </p:nvSpPr>
        <p:spPr>
          <a:xfrm>
            <a:off x="1304544" y="365125"/>
            <a:ext cx="10049256" cy="1325563"/>
          </a:xfrm>
        </p:spPr>
        <p:txBody>
          <a:bodyPr>
            <a:noAutofit/>
          </a:bodyPr>
          <a:lstStyle/>
          <a:p>
            <a:r>
              <a:rPr lang="en-US" sz="2800" dirty="0"/>
              <a:t>Hospice Providers are Facing More Competitors than Ever Before in Many State</a:t>
            </a:r>
          </a:p>
        </p:txBody>
      </p:sp>
      <p:pic>
        <p:nvPicPr>
          <p:cNvPr id="6" name="Picture 5">
            <a:extLst>
              <a:ext uri="{FF2B5EF4-FFF2-40B4-BE49-F238E27FC236}">
                <a16:creationId xmlns:a16="http://schemas.microsoft.com/office/drawing/2014/main" id="{0517CEC6-E5C3-444D-8BEF-C000DAFE2D55}"/>
              </a:ext>
            </a:extLst>
          </p:cNvPr>
          <p:cNvPicPr>
            <a:picLocks noChangeAspect="1"/>
          </p:cNvPicPr>
          <p:nvPr/>
        </p:nvPicPr>
        <p:blipFill>
          <a:blip r:embed="rId2"/>
          <a:stretch>
            <a:fillRect/>
          </a:stretch>
        </p:blipFill>
        <p:spPr>
          <a:xfrm>
            <a:off x="3024235" y="1625573"/>
            <a:ext cx="6302026" cy="4283691"/>
          </a:xfrm>
          <a:prstGeom prst="rect">
            <a:avLst/>
          </a:prstGeom>
        </p:spPr>
      </p:pic>
      <p:sp>
        <p:nvSpPr>
          <p:cNvPr id="7" name="TextBox 6">
            <a:extLst>
              <a:ext uri="{FF2B5EF4-FFF2-40B4-BE49-F238E27FC236}">
                <a16:creationId xmlns:a16="http://schemas.microsoft.com/office/drawing/2014/main" id="{1EA46B81-6537-6E4C-BB6C-8F6D69F6ACC0}"/>
              </a:ext>
            </a:extLst>
          </p:cNvPr>
          <p:cNvSpPr txBox="1"/>
          <p:nvPr/>
        </p:nvSpPr>
        <p:spPr>
          <a:xfrm>
            <a:off x="605536" y="6110129"/>
            <a:ext cx="8080248" cy="230832"/>
          </a:xfrm>
          <a:prstGeom prst="rect">
            <a:avLst/>
          </a:prstGeom>
          <a:noFill/>
        </p:spPr>
        <p:txBody>
          <a:bodyPr wrap="square" rtlCol="0">
            <a:spAutoFit/>
          </a:bodyPr>
          <a:lstStyle/>
          <a:p>
            <a:r>
              <a:rPr lang="en-US" sz="900" dirty="0"/>
              <a:t>Source:  Center for Medicare and Medicaid Services (CMS), </a:t>
            </a:r>
            <a:r>
              <a:rPr lang="en-US" sz="900" dirty="0">
                <a:hlinkClick r:id="rId3"/>
              </a:rPr>
              <a:t>https://data.cms.gov/market-saturation</a:t>
            </a:r>
            <a:r>
              <a:rPr lang="en-US" sz="900" dirty="0"/>
              <a:t>,  accessed April 9, 2019.</a:t>
            </a:r>
          </a:p>
        </p:txBody>
      </p:sp>
      <p:sp>
        <p:nvSpPr>
          <p:cNvPr id="8" name="TextBox 7">
            <a:extLst>
              <a:ext uri="{FF2B5EF4-FFF2-40B4-BE49-F238E27FC236}">
                <a16:creationId xmlns:a16="http://schemas.microsoft.com/office/drawing/2014/main" id="{065EDFC2-52D0-7044-ABC9-79453EF99E02}"/>
              </a:ext>
            </a:extLst>
          </p:cNvPr>
          <p:cNvSpPr txBox="1"/>
          <p:nvPr/>
        </p:nvSpPr>
        <p:spPr>
          <a:xfrm>
            <a:off x="3319272" y="1319601"/>
            <a:ext cx="5711952" cy="338554"/>
          </a:xfrm>
          <a:prstGeom prst="rect">
            <a:avLst/>
          </a:prstGeom>
          <a:noFill/>
        </p:spPr>
        <p:txBody>
          <a:bodyPr wrap="square" rtlCol="0">
            <a:spAutoFit/>
          </a:bodyPr>
          <a:lstStyle/>
          <a:p>
            <a:pPr algn="ctr"/>
            <a:r>
              <a:rPr lang="en-US" sz="1600" dirty="0"/>
              <a:t>Density of Competition in Hospice Care</a:t>
            </a:r>
          </a:p>
        </p:txBody>
      </p:sp>
      <p:pic>
        <p:nvPicPr>
          <p:cNvPr id="9" name="Picture 8">
            <a:extLst>
              <a:ext uri="{FF2B5EF4-FFF2-40B4-BE49-F238E27FC236}">
                <a16:creationId xmlns:a16="http://schemas.microsoft.com/office/drawing/2014/main" id="{2DDD9918-583A-954F-A139-160B504E87EB}"/>
              </a:ext>
            </a:extLst>
          </p:cNvPr>
          <p:cNvPicPr>
            <a:picLocks noChangeAspect="1"/>
          </p:cNvPicPr>
          <p:nvPr/>
        </p:nvPicPr>
        <p:blipFill>
          <a:blip r:embed="rId4"/>
          <a:stretch>
            <a:fillRect/>
          </a:stretch>
        </p:blipFill>
        <p:spPr>
          <a:xfrm>
            <a:off x="9326261" y="3429000"/>
            <a:ext cx="2156114" cy="676838"/>
          </a:xfrm>
          <a:prstGeom prst="rect">
            <a:avLst/>
          </a:prstGeom>
        </p:spPr>
      </p:pic>
      <p:sp>
        <p:nvSpPr>
          <p:cNvPr id="10" name="TextBox 9">
            <a:extLst>
              <a:ext uri="{FF2B5EF4-FFF2-40B4-BE49-F238E27FC236}">
                <a16:creationId xmlns:a16="http://schemas.microsoft.com/office/drawing/2014/main" id="{8C449C1B-5C85-F247-B2E2-8501B4677A48}"/>
              </a:ext>
            </a:extLst>
          </p:cNvPr>
          <p:cNvSpPr txBox="1"/>
          <p:nvPr/>
        </p:nvSpPr>
        <p:spPr>
          <a:xfrm>
            <a:off x="9326261" y="3113339"/>
            <a:ext cx="1798939" cy="276999"/>
          </a:xfrm>
          <a:prstGeom prst="rect">
            <a:avLst/>
          </a:prstGeom>
          <a:noFill/>
        </p:spPr>
        <p:txBody>
          <a:bodyPr wrap="square" rtlCol="0">
            <a:spAutoFit/>
          </a:bodyPr>
          <a:lstStyle/>
          <a:p>
            <a:r>
              <a:rPr lang="en-US" sz="1200" dirty="0"/>
              <a:t>Density Quartiles:</a:t>
            </a:r>
          </a:p>
        </p:txBody>
      </p:sp>
    </p:spTree>
    <p:extLst>
      <p:ext uri="{BB962C8B-B14F-4D97-AF65-F5344CB8AC3E}">
        <p14:creationId xmlns:p14="http://schemas.microsoft.com/office/powerpoint/2010/main" val="27910841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3040" y="365125"/>
            <a:ext cx="9890760" cy="1325563"/>
          </a:xfrm>
        </p:spPr>
        <p:txBody>
          <a:bodyPr>
            <a:normAutofit/>
          </a:bodyPr>
          <a:lstStyle/>
          <a:p>
            <a:r>
              <a:rPr lang="en-US" dirty="0"/>
              <a:t>So What’s Next for Hospice &amp; Palliative Care Providers?</a:t>
            </a:r>
          </a:p>
        </p:txBody>
      </p:sp>
      <p:sp>
        <p:nvSpPr>
          <p:cNvPr id="3" name="Content Placeholder 2"/>
          <p:cNvSpPr>
            <a:spLocks noGrp="1"/>
          </p:cNvSpPr>
          <p:nvPr>
            <p:ph idx="1"/>
          </p:nvPr>
        </p:nvSpPr>
        <p:spPr>
          <a:xfrm>
            <a:off x="1981200" y="2074742"/>
            <a:ext cx="8229600" cy="3822822"/>
          </a:xfrm>
        </p:spPr>
        <p:txBody>
          <a:bodyPr>
            <a:normAutofit lnSpcReduction="10000"/>
          </a:bodyPr>
          <a:lstStyle/>
          <a:p>
            <a:r>
              <a:rPr lang="en-US" dirty="0"/>
              <a:t>Adjust to flattened prospects for growth as competition heats up</a:t>
            </a:r>
          </a:p>
          <a:p>
            <a:r>
              <a:rPr lang="en-US" dirty="0"/>
              <a:t>Fight for share of patients with both hospice and non-hospice providers</a:t>
            </a:r>
          </a:p>
          <a:p>
            <a:pPr marL="0" indent="0">
              <a:buNone/>
            </a:pPr>
            <a:r>
              <a:rPr lang="en-US" dirty="0"/>
              <a:t>OR</a:t>
            </a:r>
          </a:p>
          <a:p>
            <a:r>
              <a:rPr lang="en-US" dirty="0"/>
              <a:t>look for opportunities to partner with other parts of the healthcare continuum in new ways</a:t>
            </a:r>
          </a:p>
          <a:p>
            <a:r>
              <a:rPr lang="en-US" dirty="0"/>
              <a:t>Take advantage of our skills in managing frail patients in the community</a:t>
            </a:r>
          </a:p>
        </p:txBody>
      </p:sp>
      <p:sp>
        <p:nvSpPr>
          <p:cNvPr id="6" name="Slide Number Placeholder 5"/>
          <p:cNvSpPr>
            <a:spLocks noGrp="1"/>
          </p:cNvSpPr>
          <p:nvPr>
            <p:ph type="sldNum" sz="quarter" idx="12"/>
          </p:nvPr>
        </p:nvSpPr>
        <p:spPr/>
        <p:txBody>
          <a:bodyPr/>
          <a:lstStyle/>
          <a:p>
            <a:fld id="{11F7DBD9-02D2-724B-A815-63474FD122A2}" type="slidenum">
              <a:rPr lang="en-US" smtClean="0"/>
              <a:pPr/>
              <a:t>6</a:t>
            </a:fld>
            <a:endParaRPr lang="en-US"/>
          </a:p>
        </p:txBody>
      </p:sp>
      <p:sp>
        <p:nvSpPr>
          <p:cNvPr id="7" name="Footer Placeholder 6">
            <a:extLst>
              <a:ext uri="{FF2B5EF4-FFF2-40B4-BE49-F238E27FC236}">
                <a16:creationId xmlns:a16="http://schemas.microsoft.com/office/drawing/2014/main" id="{CD3D4D83-A495-BA4C-83A8-46B5A037197B}"/>
              </a:ext>
            </a:extLst>
          </p:cNvPr>
          <p:cNvSpPr>
            <a:spLocks noGrp="1"/>
          </p:cNvSpPr>
          <p:nvPr>
            <p:ph type="ftr" sz="quarter" idx="11"/>
          </p:nvPr>
        </p:nvSpPr>
        <p:spPr/>
        <p:txBody>
          <a:bodyPr/>
          <a:lstStyle/>
          <a:p>
            <a:pPr>
              <a:defRPr/>
            </a:pPr>
            <a:r>
              <a:rPr lang="en-US"/>
              <a:t>Schramm Consulting at NHPCO Leadership Conference 2019</a:t>
            </a:r>
            <a:endParaRPr lang="en-US" dirty="0"/>
          </a:p>
        </p:txBody>
      </p:sp>
    </p:spTree>
    <p:extLst>
      <p:ext uri="{BB962C8B-B14F-4D97-AF65-F5344CB8AC3E}">
        <p14:creationId xmlns:p14="http://schemas.microsoft.com/office/powerpoint/2010/main" val="11244802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Opportunities for Hospice and Palliative Providers</a:t>
            </a:r>
          </a:p>
        </p:txBody>
      </p:sp>
      <p:sp>
        <p:nvSpPr>
          <p:cNvPr id="3" name="Text Placeholder 2"/>
          <p:cNvSpPr>
            <a:spLocks noGrp="1"/>
          </p:cNvSpPr>
          <p:nvPr>
            <p:ph type="body" idx="1"/>
          </p:nvPr>
        </p:nvSpPr>
        <p:spPr/>
        <p:txBody>
          <a:bodyPr/>
          <a:lstStyle/>
          <a:p>
            <a:r>
              <a:rPr lang="en-US" dirty="0"/>
              <a:t>Understanding What ACO  and APM Partners Want, </a:t>
            </a:r>
            <a:br>
              <a:rPr lang="en-US" dirty="0"/>
            </a:br>
            <a:r>
              <a:rPr lang="en-US" dirty="0"/>
              <a:t>and Why They Need You!</a:t>
            </a:r>
          </a:p>
        </p:txBody>
      </p:sp>
      <p:sp>
        <p:nvSpPr>
          <p:cNvPr id="6" name="Slide Number Placeholder 5"/>
          <p:cNvSpPr>
            <a:spLocks noGrp="1"/>
          </p:cNvSpPr>
          <p:nvPr>
            <p:ph type="sldNum" sz="quarter" idx="4294967295"/>
          </p:nvPr>
        </p:nvSpPr>
        <p:spPr>
          <a:xfrm>
            <a:off x="1069848" y="6355080"/>
            <a:ext cx="1520952" cy="365760"/>
          </a:xfrm>
          <a:prstGeom prst="rect">
            <a:avLst/>
          </a:prstGeom>
        </p:spPr>
        <p:txBody>
          <a:bodyPr vert="horz"/>
          <a:lstStyle>
            <a:defPPr>
              <a:defRPr lang="en-US"/>
            </a:defPPr>
            <a:lvl1pPr algn="l" rtl="0" eaLnBrk="1" fontAlgn="base" latinLnBrk="0" hangingPunct="1">
              <a:spcBef>
                <a:spcPct val="0"/>
              </a:spcBef>
              <a:spcAft>
                <a:spcPct val="0"/>
              </a:spcAft>
              <a:defRPr kumimoji="0" sz="1200" kern="1200">
                <a:solidFill>
                  <a:schemeClr val="bg2"/>
                </a:solidFill>
                <a:latin typeface="Calibri" panose="020F050202020403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a:lstStyle>
          <a:p>
            <a:fld id="{3B6A37D1-6250-2C4A-B904-AA87DB967856}" type="slidenum">
              <a:rPr lang="en-US" altLang="en-US" smtClean="0"/>
              <a:pPr/>
              <a:t>7</a:t>
            </a:fld>
            <a:endParaRPr lang="en-US" dirty="0">
              <a:solidFill>
                <a:prstClr val="white">
                  <a:lumMod val="95000"/>
                </a:prstClr>
              </a:solidFill>
              <a:latin typeface="Gill Sans MT"/>
            </a:endParaRPr>
          </a:p>
        </p:txBody>
      </p:sp>
      <p:sp>
        <p:nvSpPr>
          <p:cNvPr id="7" name="Footer Placeholder 6">
            <a:extLst>
              <a:ext uri="{FF2B5EF4-FFF2-40B4-BE49-F238E27FC236}">
                <a16:creationId xmlns:a16="http://schemas.microsoft.com/office/drawing/2014/main" id="{7A7B8E34-F385-FD48-AC19-9369359FF2CA}"/>
              </a:ext>
            </a:extLst>
          </p:cNvPr>
          <p:cNvSpPr>
            <a:spLocks noGrp="1"/>
          </p:cNvSpPr>
          <p:nvPr>
            <p:ph type="ftr" sz="quarter" idx="11"/>
          </p:nvPr>
        </p:nvSpPr>
        <p:spPr/>
        <p:txBody>
          <a:bodyPr/>
          <a:lstStyle/>
          <a:p>
            <a:pPr>
              <a:defRPr/>
            </a:pPr>
            <a:r>
              <a:rPr lang="en-US"/>
              <a:t>Schramm Consulting at NHPCO Leadership Conference 2019</a:t>
            </a:r>
          </a:p>
        </p:txBody>
      </p:sp>
    </p:spTree>
    <p:extLst>
      <p:ext uri="{BB962C8B-B14F-4D97-AF65-F5344CB8AC3E}">
        <p14:creationId xmlns:p14="http://schemas.microsoft.com/office/powerpoint/2010/main" val="16605313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8141B8-A8C4-BA49-B811-E21B29008AFD}"/>
              </a:ext>
            </a:extLst>
          </p:cNvPr>
          <p:cNvSpPr>
            <a:spLocks noGrp="1"/>
          </p:cNvSpPr>
          <p:nvPr>
            <p:ph type="title"/>
          </p:nvPr>
        </p:nvSpPr>
        <p:spPr>
          <a:xfrm>
            <a:off x="1202834" y="365125"/>
            <a:ext cx="10150965" cy="1325563"/>
          </a:xfrm>
        </p:spPr>
        <p:txBody>
          <a:bodyPr/>
          <a:lstStyle/>
          <a:p>
            <a:r>
              <a:rPr lang="en-US" dirty="0"/>
              <a:t>Why Good Hospice and Palliative Care is Important for ACOs </a:t>
            </a:r>
          </a:p>
        </p:txBody>
      </p:sp>
      <p:sp>
        <p:nvSpPr>
          <p:cNvPr id="3" name="Content Placeholder 2">
            <a:extLst>
              <a:ext uri="{FF2B5EF4-FFF2-40B4-BE49-F238E27FC236}">
                <a16:creationId xmlns:a16="http://schemas.microsoft.com/office/drawing/2014/main" id="{1DE1542E-E030-884E-AEF4-384E9713A429}"/>
              </a:ext>
            </a:extLst>
          </p:cNvPr>
          <p:cNvSpPr>
            <a:spLocks noGrp="1"/>
          </p:cNvSpPr>
          <p:nvPr>
            <p:ph idx="1"/>
          </p:nvPr>
        </p:nvSpPr>
        <p:spPr>
          <a:xfrm>
            <a:off x="838200" y="2068139"/>
            <a:ext cx="10515600" cy="4108823"/>
          </a:xfrm>
        </p:spPr>
        <p:txBody>
          <a:bodyPr/>
          <a:lstStyle/>
          <a:p>
            <a:pPr marL="0" indent="0">
              <a:buNone/>
            </a:pPr>
            <a:r>
              <a:rPr lang="en-US" dirty="0"/>
              <a:t>ACOs are evaluated by CMS-set benchmarks for the total cost of care – </a:t>
            </a:r>
          </a:p>
          <a:p>
            <a:pPr marL="0" indent="0" algn="ctr">
              <a:buNone/>
            </a:pPr>
            <a:r>
              <a:rPr lang="en-US" u="sng" dirty="0"/>
              <a:t>including hospice and end of life care</a:t>
            </a:r>
            <a:endParaRPr lang="en-US" dirty="0"/>
          </a:p>
          <a:p>
            <a:pPr marL="0" indent="0">
              <a:buNone/>
            </a:pPr>
            <a:endParaRPr lang="en-US" dirty="0"/>
          </a:p>
          <a:p>
            <a:pPr marL="0" indent="0">
              <a:buNone/>
            </a:pPr>
            <a:r>
              <a:rPr lang="en-US" dirty="0"/>
              <a:t>In addition, hospice and palliative care can help ACOs reduce costs in some of their highest-priority spending areas</a:t>
            </a:r>
          </a:p>
        </p:txBody>
      </p:sp>
      <p:sp>
        <p:nvSpPr>
          <p:cNvPr id="4" name="Footer Placeholder 3">
            <a:extLst>
              <a:ext uri="{FF2B5EF4-FFF2-40B4-BE49-F238E27FC236}">
                <a16:creationId xmlns:a16="http://schemas.microsoft.com/office/drawing/2014/main" id="{616EBC1C-3C3A-B548-B5E1-B19C6D77AF9D}"/>
              </a:ext>
            </a:extLst>
          </p:cNvPr>
          <p:cNvSpPr>
            <a:spLocks noGrp="1"/>
          </p:cNvSpPr>
          <p:nvPr>
            <p:ph type="ftr" sz="quarter" idx="11"/>
          </p:nvPr>
        </p:nvSpPr>
        <p:spPr/>
        <p:txBody>
          <a:bodyPr/>
          <a:lstStyle/>
          <a:p>
            <a:r>
              <a:rPr lang="en-US"/>
              <a:t>Schramm Consulting at NHPCO Leadership Conference 2019</a:t>
            </a:r>
            <a:endParaRPr lang="en-US" dirty="0"/>
          </a:p>
        </p:txBody>
      </p:sp>
      <p:sp>
        <p:nvSpPr>
          <p:cNvPr id="5" name="Slide Number Placeholder 4">
            <a:extLst>
              <a:ext uri="{FF2B5EF4-FFF2-40B4-BE49-F238E27FC236}">
                <a16:creationId xmlns:a16="http://schemas.microsoft.com/office/drawing/2014/main" id="{F8273CA0-536A-A049-98BF-ADDBAD941612}"/>
              </a:ext>
            </a:extLst>
          </p:cNvPr>
          <p:cNvSpPr>
            <a:spLocks noGrp="1"/>
          </p:cNvSpPr>
          <p:nvPr>
            <p:ph type="sldNum" sz="quarter" idx="12"/>
          </p:nvPr>
        </p:nvSpPr>
        <p:spPr/>
        <p:txBody>
          <a:bodyPr/>
          <a:lstStyle/>
          <a:p>
            <a:fld id="{14799311-93B2-41E9-9238-6A3416467017}" type="slidenum">
              <a:rPr lang="en-US" smtClean="0"/>
              <a:pPr/>
              <a:t>8</a:t>
            </a:fld>
            <a:endParaRPr lang="en-US" dirty="0"/>
          </a:p>
        </p:txBody>
      </p:sp>
    </p:spTree>
    <p:extLst>
      <p:ext uri="{BB962C8B-B14F-4D97-AF65-F5344CB8AC3E}">
        <p14:creationId xmlns:p14="http://schemas.microsoft.com/office/powerpoint/2010/main" val="20232299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BBAC564-39AC-0C46-AAC7-DF126CBDD5FD}"/>
              </a:ext>
            </a:extLst>
          </p:cNvPr>
          <p:cNvSpPr>
            <a:spLocks noGrp="1"/>
          </p:cNvSpPr>
          <p:nvPr>
            <p:ph type="title"/>
          </p:nvPr>
        </p:nvSpPr>
        <p:spPr>
          <a:xfrm>
            <a:off x="1251930" y="365125"/>
            <a:ext cx="10101870" cy="1325563"/>
          </a:xfrm>
        </p:spPr>
        <p:txBody>
          <a:bodyPr>
            <a:normAutofit fontScale="90000"/>
          </a:bodyPr>
          <a:lstStyle/>
          <a:p>
            <a:r>
              <a:rPr lang="en-US" dirty="0"/>
              <a:t>Movement Towards Risk for ACOs Creates More Opportunity for Hospice &amp; Palliative Care</a:t>
            </a:r>
          </a:p>
        </p:txBody>
      </p:sp>
      <p:sp>
        <p:nvSpPr>
          <p:cNvPr id="6" name="Content Placeholder 5">
            <a:extLst>
              <a:ext uri="{FF2B5EF4-FFF2-40B4-BE49-F238E27FC236}">
                <a16:creationId xmlns:a16="http://schemas.microsoft.com/office/drawing/2014/main" id="{1B1ED970-7456-2941-B063-8D012279EF0A}"/>
              </a:ext>
            </a:extLst>
          </p:cNvPr>
          <p:cNvSpPr>
            <a:spLocks noGrp="1"/>
          </p:cNvSpPr>
          <p:nvPr>
            <p:ph idx="1"/>
          </p:nvPr>
        </p:nvSpPr>
        <p:spPr>
          <a:xfrm>
            <a:off x="838200" y="1976085"/>
            <a:ext cx="10515600" cy="4200877"/>
          </a:xfrm>
        </p:spPr>
        <p:txBody>
          <a:bodyPr/>
          <a:lstStyle/>
          <a:p>
            <a:r>
              <a:rPr lang="en-US" dirty="0"/>
              <a:t>Hospice is already experienced at managing risk</a:t>
            </a:r>
          </a:p>
          <a:p>
            <a:pPr lvl="1"/>
            <a:r>
              <a:rPr lang="en-US" dirty="0"/>
              <a:t>Medicare Hospice Benefit is one of the original experiments in fixed per diem payments</a:t>
            </a:r>
          </a:p>
          <a:p>
            <a:r>
              <a:rPr lang="en-US" dirty="0"/>
              <a:t>Hospice and Palliative Care can help reduce total cost of care for ACOs</a:t>
            </a:r>
          </a:p>
          <a:p>
            <a:pPr lvl="1"/>
            <a:r>
              <a:rPr lang="en-US" dirty="0"/>
              <a:t>Reduce hospital readmissions</a:t>
            </a:r>
          </a:p>
          <a:p>
            <a:pPr lvl="1"/>
            <a:r>
              <a:rPr lang="en-US" dirty="0"/>
              <a:t>Keep patients out of expensive hospital settings</a:t>
            </a:r>
          </a:p>
          <a:p>
            <a:pPr lvl="1"/>
            <a:r>
              <a:rPr lang="en-US" dirty="0"/>
              <a:t>Even Hospice GIP care is much lower cost than hospital daily cost</a:t>
            </a:r>
          </a:p>
          <a:p>
            <a:pPr lvl="1"/>
            <a:r>
              <a:rPr lang="en-US" dirty="0"/>
              <a:t>Palliative care can help manage chronically ill patients in their communities</a:t>
            </a:r>
          </a:p>
        </p:txBody>
      </p:sp>
      <p:sp>
        <p:nvSpPr>
          <p:cNvPr id="4" name="Footer Placeholder 3">
            <a:extLst>
              <a:ext uri="{FF2B5EF4-FFF2-40B4-BE49-F238E27FC236}">
                <a16:creationId xmlns:a16="http://schemas.microsoft.com/office/drawing/2014/main" id="{D86F509F-1394-F34E-B110-59634026D9A9}"/>
              </a:ext>
            </a:extLst>
          </p:cNvPr>
          <p:cNvSpPr>
            <a:spLocks noGrp="1"/>
          </p:cNvSpPr>
          <p:nvPr>
            <p:ph type="ftr" sz="quarter" idx="11"/>
          </p:nvPr>
        </p:nvSpPr>
        <p:spPr/>
        <p:txBody>
          <a:bodyPr/>
          <a:lstStyle/>
          <a:p>
            <a:r>
              <a:rPr lang="en-US"/>
              <a:t>Schramm Consulting at NHPCO Leadership Conference 2019</a:t>
            </a:r>
          </a:p>
        </p:txBody>
      </p:sp>
    </p:spTree>
    <p:extLst>
      <p:ext uri="{BB962C8B-B14F-4D97-AF65-F5344CB8AC3E}">
        <p14:creationId xmlns:p14="http://schemas.microsoft.com/office/powerpoint/2010/main" val="186407781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13184</TotalTime>
  <Words>3651</Words>
  <Application>Microsoft Macintosh PowerPoint</Application>
  <PresentationFormat>Widescreen</PresentationFormat>
  <Paragraphs>692</Paragraphs>
  <Slides>49</Slides>
  <Notes>10</Notes>
  <HiddenSlides>1</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49</vt:i4>
      </vt:variant>
    </vt:vector>
  </HeadingPairs>
  <TitlesOfParts>
    <vt:vector size="56" baseType="lpstr">
      <vt:lpstr>Adobe Garamond Pro</vt:lpstr>
      <vt:lpstr>Arial</vt:lpstr>
      <vt:lpstr>Calibri</vt:lpstr>
      <vt:lpstr>Calibri Light</vt:lpstr>
      <vt:lpstr>Gill Sans MT</vt:lpstr>
      <vt:lpstr>Office Theme</vt:lpstr>
      <vt:lpstr>Custom Design</vt:lpstr>
      <vt:lpstr>Marketing Hospice to ACOs Strategies for Hospice Leaders</vt:lpstr>
      <vt:lpstr>Session Objectives</vt:lpstr>
      <vt:lpstr>Why Should Hospices Care about ACOs and Other Advanced Payment Models?</vt:lpstr>
      <vt:lpstr>Number of Medicare Certified Hospices</vt:lpstr>
      <vt:lpstr>Hospice Providers are Facing More Competitors than Ever Before in Many State</vt:lpstr>
      <vt:lpstr>So What’s Next for Hospice &amp; Palliative Care Providers?</vt:lpstr>
      <vt:lpstr>Opportunities for Hospice and Palliative Providers</vt:lpstr>
      <vt:lpstr>Why Good Hospice and Palliative Care is Important for ACOs </vt:lpstr>
      <vt:lpstr>Movement Towards Risk for ACOs Creates More Opportunity for Hospice &amp; Palliative Care</vt:lpstr>
      <vt:lpstr>U.S. Hospice Volumes Are Increasing As Americans Age and Increase Acceptance of Hospice</vt:lpstr>
      <vt:lpstr>Baby Boomers Are Just Beginning Old Age</vt:lpstr>
      <vt:lpstr>Top Focus Areas for ACOs</vt:lpstr>
      <vt:lpstr>Hospital Costs are Biggest $ Target for ACOs</vt:lpstr>
      <vt:lpstr>Result: Hospice Referral Sources Must Pay Much More Attention to Post-Acute Care</vt:lpstr>
      <vt:lpstr>The Top 5% of Patients Account for 50% of All Healthcare Spending</vt:lpstr>
      <vt:lpstr>Top Five Most Costly Medical Conditions</vt:lpstr>
      <vt:lpstr>Beyond Care of the Dying: The High-Cost Population Is Not All at End of Life</vt:lpstr>
      <vt:lpstr>Palliative Care Savings in an ACO</vt:lpstr>
      <vt:lpstr>The Unpalatable Reality</vt:lpstr>
      <vt:lpstr>So Far, Very Few ACOs Have Focused on Hospice and Palliative Care</vt:lpstr>
      <vt:lpstr>Understanding 2019’s Radical Changes for Medicare ACOs</vt:lpstr>
      <vt:lpstr>CMS Has Experimented with Many ACO Forms and Levels of Risk</vt:lpstr>
      <vt:lpstr>Medicare MSSP ACOs Grew Quickly from 2012 Inception</vt:lpstr>
      <vt:lpstr>ACO Penetration 2018  (Includes Commercial ACOs)</vt:lpstr>
      <vt:lpstr>PowerPoint Presentation</vt:lpstr>
      <vt:lpstr>ACOs Have Earned Payouts from Medicare</vt:lpstr>
      <vt:lpstr>But Out of 561 Medicare ACOs in the MSSP, Only a Small Minority Accepted Down-Side Risk</vt:lpstr>
      <vt:lpstr>Understanding Risk Terminology</vt:lpstr>
      <vt:lpstr>New ACO Rules Are Meant to Speed the Transition to Accepting Risk</vt:lpstr>
      <vt:lpstr>New ACO Rules Announced in Late December</vt:lpstr>
      <vt:lpstr>So Far, ACOs are Staying in the Program</vt:lpstr>
      <vt:lpstr>Assessing Possible Partners for Hospice and Palliative Providers</vt:lpstr>
      <vt:lpstr>Two Main Types of ACO Ownership:  Physician v. Hospital &amp; Integrated System</vt:lpstr>
      <vt:lpstr>Hospital-Led ACOs More Likely to Invest in Non-Physician and Post-Acute Care</vt:lpstr>
      <vt:lpstr>Hospital ACOs May Suffer from Conflicting Incentives with Hospital FFS Revenue</vt:lpstr>
      <vt:lpstr>PowerPoint Presentation</vt:lpstr>
      <vt:lpstr>ACO Public Use Files Have Performance Data for Each ACO</vt:lpstr>
      <vt:lpstr>Providers May Still Have Time to Forge Relationships with Referral Partners</vt:lpstr>
      <vt:lpstr>Use Your Own Data to Make the Business Case to ACO Leaders</vt:lpstr>
      <vt:lpstr>Using CMS Hospital Compare: COPD Readmissions</vt:lpstr>
      <vt:lpstr>PowerPoint Presentation</vt:lpstr>
      <vt:lpstr>These Lessons Apply for More than ACOs</vt:lpstr>
      <vt:lpstr>Strategy Case Study: AccentCare</vt:lpstr>
      <vt:lpstr>AccentCare Acquires Steward Home Care and Hospice in December 2018</vt:lpstr>
      <vt:lpstr>AccentCare’s Website Touts Partnerships and Innovation</vt:lpstr>
      <vt:lpstr>PowerPoint Presentation</vt:lpstr>
      <vt:lpstr>ACO Strategy a Key Reason for the Deal</vt:lpstr>
      <vt:lpstr>Healthcare’s New Mantra</vt:lpstr>
      <vt:lpstr> Slides and Report Prepared by  Sue Lyn Schramm Principal Schramm Consulting, LLC Aldie, Virginia 703-533-0416 sschramm@schrammconsulting.com www.schrammconsulting.com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Wanda Allen</dc:creator>
  <cp:lastModifiedBy>Sue Lyn Schramm</cp:lastModifiedBy>
  <cp:revision>72</cp:revision>
  <cp:lastPrinted>2019-04-08T23:23:18Z</cp:lastPrinted>
  <dcterms:created xsi:type="dcterms:W3CDTF">2019-02-07T21:14:20Z</dcterms:created>
  <dcterms:modified xsi:type="dcterms:W3CDTF">2019-04-29T19:55:35Z</dcterms:modified>
</cp:coreProperties>
</file>